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4"/>
  </p:sldMasterIdLst>
  <p:notesMasterIdLst>
    <p:notesMasterId r:id="rId58"/>
  </p:notesMasterIdLst>
  <p:sldIdLst>
    <p:sldId id="256" r:id="rId5"/>
    <p:sldId id="257" r:id="rId6"/>
    <p:sldId id="260" r:id="rId7"/>
    <p:sldId id="355" r:id="rId8"/>
    <p:sldId id="266" r:id="rId9"/>
    <p:sldId id="290" r:id="rId10"/>
    <p:sldId id="330" r:id="rId11"/>
    <p:sldId id="295" r:id="rId12"/>
    <p:sldId id="296" r:id="rId13"/>
    <p:sldId id="297" r:id="rId14"/>
    <p:sldId id="375" r:id="rId15"/>
    <p:sldId id="356" r:id="rId16"/>
    <p:sldId id="299" r:id="rId17"/>
    <p:sldId id="304" r:id="rId18"/>
    <p:sldId id="305" r:id="rId19"/>
    <p:sldId id="376" r:id="rId20"/>
    <p:sldId id="357" r:id="rId21"/>
    <p:sldId id="334" r:id="rId22"/>
    <p:sldId id="358" r:id="rId23"/>
    <p:sldId id="359" r:id="rId24"/>
    <p:sldId id="346" r:id="rId25"/>
    <p:sldId id="360" r:id="rId26"/>
    <p:sldId id="343" r:id="rId27"/>
    <p:sldId id="344" r:id="rId28"/>
    <p:sldId id="345" r:id="rId29"/>
    <p:sldId id="377" r:id="rId30"/>
    <p:sldId id="314" r:id="rId31"/>
    <p:sldId id="363" r:id="rId32"/>
    <p:sldId id="367" r:id="rId33"/>
    <p:sldId id="365" r:id="rId34"/>
    <p:sldId id="368" r:id="rId35"/>
    <p:sldId id="366" r:id="rId36"/>
    <p:sldId id="370" r:id="rId37"/>
    <p:sldId id="316" r:id="rId38"/>
    <p:sldId id="347" r:id="rId39"/>
    <p:sldId id="318" r:id="rId40"/>
    <p:sldId id="349" r:id="rId41"/>
    <p:sldId id="371" r:id="rId42"/>
    <p:sldId id="319" r:id="rId43"/>
    <p:sldId id="350" r:id="rId44"/>
    <p:sldId id="320" r:id="rId45"/>
    <p:sldId id="352" r:id="rId46"/>
    <p:sldId id="321" r:id="rId47"/>
    <p:sldId id="373" r:id="rId48"/>
    <p:sldId id="374" r:id="rId49"/>
    <p:sldId id="372" r:id="rId50"/>
    <p:sldId id="326" r:id="rId51"/>
    <p:sldId id="336" r:id="rId52"/>
    <p:sldId id="335" r:id="rId53"/>
    <p:sldId id="337" r:id="rId54"/>
    <p:sldId id="327" r:id="rId55"/>
    <p:sldId id="283" r:id="rId56"/>
    <p:sldId id="348" r:id="rId57"/>
  </p:sldIdLst>
  <p:sldSz cx="12192000" cy="6858000"/>
  <p:notesSz cx="9926638" cy="67976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tine Ma" initials="CM" lastIdx="2" clrIdx="0">
    <p:extLst>
      <p:ext uri="{19B8F6BF-5375-455C-9EA6-DF929625EA0E}">
        <p15:presenceInfo xmlns:p15="http://schemas.microsoft.com/office/powerpoint/2012/main" userId="S-1-5-21-870071770-1745084180-1291870308-71915" providerId="AD"/>
      </p:ext>
    </p:extLst>
  </p:cmAuthor>
  <p:cmAuthor id="2" name="HSC&amp;PEd" initials="HSC&amp;PEd" lastIdx="2" clrIdx="1">
    <p:extLst>
      <p:ext uri="{19B8F6BF-5375-455C-9EA6-DF929625EA0E}">
        <p15:presenceInfo xmlns:p15="http://schemas.microsoft.com/office/powerpoint/2012/main" userId="HSC&amp;PEd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773BA5"/>
    <a:srgbClr val="7030A0"/>
    <a:srgbClr val="E9D6FE"/>
    <a:srgbClr val="EDD5FF"/>
    <a:srgbClr val="B698E8"/>
    <a:srgbClr val="E9E0F8"/>
    <a:srgbClr val="5A78AD"/>
    <a:srgbClr val="AB86C7"/>
    <a:srgbClr val="99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5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5622799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363DB8-B788-4114-A648-11EE02DC67B8}" type="datetimeFigureOut">
              <a:rPr lang="zh-HK" altLang="en-US" smtClean="0"/>
              <a:t>9/1/2026</a:t>
            </a:fld>
            <a:endParaRPr lang="zh-HK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1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5622799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734651-7EC0-43D9-A1DA-52FE63AAB2A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437081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734651-7EC0-43D9-A1DA-52FE63AAB2AC}" type="slidenum">
              <a:rPr lang="zh-HK" altLang="en-US" smtClean="0"/>
              <a:t>1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45682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5ADA859-B4B6-4793-B44B-9AA84E4DF3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HK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752D6C5D-ACFB-41E0-9456-2FBC38DB16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HK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4E7339A-7BF9-4C29-9CC7-61BEE531A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FBB80-AEA1-40AB-8A09-3C1CA7F5F8EA}" type="datetime1">
              <a:rPr lang="en-HK" altLang="zh-HK" smtClean="0"/>
              <a:t>9/1/2026</a:t>
            </a:fld>
            <a:endParaRPr lang="en-HK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B2992A2-C9E5-4C0B-BD1E-FC37AB597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8394DAE-7C9B-4E4D-B82F-0ACC22E3E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82D78-9449-4653-B554-7E2F4EFC8E21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4171164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46ABC2F-CC4F-41F2-8E70-37CD67418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HK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654E8BB9-9248-46E4-BB94-37D0AC9870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HK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28D451F-2EEE-477E-AD61-FD6855963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BDE2E-0F31-48EF-91A6-D236A18F18E5}" type="datetime1">
              <a:rPr lang="en-HK" altLang="zh-HK" smtClean="0"/>
              <a:t>9/1/2026</a:t>
            </a:fld>
            <a:endParaRPr lang="en-HK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32F2EBF-7094-4138-AB78-ED69B4E72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0EB47D6-A59A-4E86-9D5A-F95025375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82D78-9449-4653-B554-7E2F4EFC8E21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897019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90DF3C5D-9868-417E-814C-6D4B98654C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HK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77E988BA-31B2-4909-B8FD-13F8492CD0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HK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04A8695-1640-4C3F-A168-F94CCF5FB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8DF6-628A-4199-B51A-F65CB1FA84F4}" type="datetime1">
              <a:rPr lang="en-HK" altLang="zh-HK" smtClean="0"/>
              <a:t>9/1/2026</a:t>
            </a:fld>
            <a:endParaRPr lang="en-HK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DA11C87-AB9E-457A-A92F-B07A52CB3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E4812BB-1857-4EAF-8A54-8EA18F64D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82D78-9449-4653-B554-7E2F4EFC8E21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086445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2A7CBFB-BC7A-4C29-9911-985E0DBCB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HK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1B6F743-6414-48E4-BE47-F16009883A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HK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4FEB660-D90B-483A-8577-8AC31FB75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49898-EDFB-4037-B4B3-C9A31645AD73}" type="datetime1">
              <a:rPr lang="en-HK" altLang="zh-HK" smtClean="0"/>
              <a:t>9/1/2026</a:t>
            </a:fld>
            <a:endParaRPr lang="en-HK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53ECC1C-C026-4DE1-BA19-9D007BD30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6FAA5BC-8EC9-4C0F-9508-361A176C6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82D78-9449-4653-B554-7E2F4EFC8E21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837510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1BD51C7-ECEF-4BE8-AD11-85E7ECDF3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HK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B1FDFD3-70B7-45E1-9580-5FB7037BC0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9BE07D8-D81C-4E2E-A155-BC17FE4C6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15BE5-33D5-4C08-A7BF-2E890D4A1662}" type="datetime1">
              <a:rPr lang="en-HK" altLang="zh-HK" smtClean="0"/>
              <a:t>9/1/2026</a:t>
            </a:fld>
            <a:endParaRPr lang="en-HK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773A1C5-24C9-41DE-AAFD-FCCF100C3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2A5AD81-7421-4C1E-A475-2E43F4598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82D78-9449-4653-B554-7E2F4EFC8E21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175391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E587879-E919-46FE-B28C-4784ED184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HK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D3682E2-AF6F-4E16-BEDD-019FD523E9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HK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342212F2-2CE7-4817-A242-144E407A5E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HK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8FF3AAA-E80C-4FD4-9676-39DA9C5F1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B8B26-9A0A-44AD-B92C-F4A6AA2F3288}" type="datetime1">
              <a:rPr lang="en-HK" altLang="zh-HK" smtClean="0"/>
              <a:t>9/1/2026</a:t>
            </a:fld>
            <a:endParaRPr lang="en-HK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FB124F43-0442-498A-886A-0E38C0591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6A80EDB-1797-4DEA-A0E1-09E14ED34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82D78-9449-4653-B554-7E2F4EFC8E21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31101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39AD601-68B9-43C7-A0A2-13BC24583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HK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279D510-1530-4754-9113-236060FC11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A793F9E1-1122-4982-B5D8-691BF69A65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HK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044EE59C-625E-40E3-A7D4-16A9A0F214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B27F74DD-DCCE-4FB8-9B26-C6DDB0DAA7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HK"/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F63F8071-E44E-4AE1-ABBF-3657205E7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1A3ED-ADA0-4CE9-8A1C-FB8A9C48CA64}" type="datetime1">
              <a:rPr lang="en-HK" altLang="zh-HK" smtClean="0"/>
              <a:t>9/1/2026</a:t>
            </a:fld>
            <a:endParaRPr lang="en-HK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EB76BB69-04EF-4E7B-9BF7-3ABC61699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A63C3E7E-49FF-498C-BF0E-59D448A82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82D78-9449-4653-B554-7E2F4EFC8E21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4181891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4C717D6-0444-411A-95ED-84E3E8DA7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HK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775DC3C1-808C-494B-B827-C0CB536C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173B9-86EB-4CAF-8963-70D11F39C64B}" type="datetime1">
              <a:rPr lang="en-HK" altLang="zh-HK" smtClean="0"/>
              <a:t>9/1/2026</a:t>
            </a:fld>
            <a:endParaRPr lang="en-HK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6FCE197C-BF22-4B70-940F-6562BF226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D6954CEE-AFDB-451A-9461-BF07DCD68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82D78-9449-4653-B554-7E2F4EFC8E21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769077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AC16B358-46DC-423A-8034-633970F4C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CD385-253D-4E2E-B44C-CEE1675381F9}" type="datetime1">
              <a:rPr lang="en-HK" altLang="zh-HK" smtClean="0"/>
              <a:t>9/1/2026</a:t>
            </a:fld>
            <a:endParaRPr lang="en-HK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1F04C2AF-F7B1-4280-A2C5-C949EAC1F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BDD0824-8A85-4FC2-934A-46D188438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82D78-9449-4653-B554-7E2F4EFC8E21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743263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31B25FB-EE30-41CA-BA2F-75653B73D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HK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F7ED546-6090-4FBE-82E1-A4C2C7EB8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HK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E54975FB-9C0A-49EC-AD05-B25BCB5D98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EA4E7DB-E4DB-45C8-92CC-4DE5E72D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A0956-0CB9-43A4-9779-93B6A486386F}" type="datetime1">
              <a:rPr lang="en-HK" altLang="zh-HK" smtClean="0"/>
              <a:t>9/1/2026</a:t>
            </a:fld>
            <a:endParaRPr lang="en-HK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FB72F065-2477-4F48-ADAC-2EB4B65A0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60978309-9BDA-4E09-AF14-6901F239C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82D78-9449-4653-B554-7E2F4EFC8E21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513410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CB7F1B1-5CF2-423D-8EBF-8F76DB6FB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HK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A5231FF5-05AF-4869-A696-ADFC75A2C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HK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E55E1B20-4045-4D23-99C5-860876F6FA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E7CE7475-5EE9-4FCD-9C23-1A5F6DDCB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35C70-4EB9-4151-B6D6-3C46F30803EE}" type="datetime1">
              <a:rPr lang="en-HK" altLang="zh-HK" smtClean="0"/>
              <a:t>9/1/2026</a:t>
            </a:fld>
            <a:endParaRPr lang="en-HK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7113B99-710C-4D7E-A987-8CA0DAE36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C5DEC31-F24C-412A-8E86-A7026B898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82D78-9449-4653-B554-7E2F4EFC8E21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528442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E997A420-D610-49B7-A6C2-5B199CB90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HK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8177BC8-EA76-49FA-AD81-6294A4521D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HK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A0E180D-57BB-456B-8A09-5790302C0A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F3BE06-B09C-40B9-AAC9-6574DC0C71D9}" type="datetime1">
              <a:rPr lang="en-HK" altLang="zh-HK" smtClean="0"/>
              <a:t>9/1/2026</a:t>
            </a:fld>
            <a:endParaRPr lang="en-HK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7A596CC-88DC-4065-9719-D1C06D2440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HK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FCD99F3-D175-43A3-AF5A-0EC5CA298F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82D78-9449-4653-B554-7E2F4EFC8E21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032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svg"/><Relationship Id="rId3" Type="http://schemas.openxmlformats.org/officeDocument/2006/relationships/image" Target="../media/image34.png"/><Relationship Id="rId7" Type="http://schemas.openxmlformats.org/officeDocument/2006/relationships/image" Target="../media/image38.svg"/><Relationship Id="rId12" Type="http://schemas.openxmlformats.org/officeDocument/2006/relationships/image" Target="../media/image4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Relationship Id="rId1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49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52.sv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s://youtu.be/ClYXwYmeH0w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s://youtu.be/d5J6qwAjH7k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https://youtu.be/BjWTHlu7NDw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2.png"/><Relationship Id="rId7" Type="http://schemas.openxmlformats.org/officeDocument/2006/relationships/image" Target="../media/image6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69.png"/><Relationship Id="rId5" Type="http://schemas.openxmlformats.org/officeDocument/2006/relationships/image" Target="../media/image64.png"/><Relationship Id="rId10" Type="http://schemas.openxmlformats.org/officeDocument/2006/relationships/image" Target="../media/image68.png"/><Relationship Id="rId4" Type="http://schemas.openxmlformats.org/officeDocument/2006/relationships/image" Target="../media/image63.png"/><Relationship Id="rId9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youtu.be/dSqXTBf8NIk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hyperlink" Target="https://youtu.be/wCdSVoZGlto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hyperlink" Target="https://youtu.be/jCGr03HwsUE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wd.gov.hk/tc/pubsvc/family/cat_family/ifs/" TargetMode="External"/><Relationship Id="rId2" Type="http://schemas.openxmlformats.org/officeDocument/2006/relationships/hyperlink" Target="https://doi.org/10.1080/03004430.2020.1845163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wd.gov.hk/tc/pubsvc/rehab/cat_supportcom/centrebase/iccmw/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k01.com/article/1044371?utm_source=01articlecopy&amp;utm_medium=referral" TargetMode="External"/><Relationship Id="rId7" Type="http://schemas.openxmlformats.org/officeDocument/2006/relationships/hyperlink" Target="https://www.parent.edu.hk/" TargetMode="External"/><Relationship Id="rId2" Type="http://schemas.openxmlformats.org/officeDocument/2006/relationships/hyperlink" Target="https://www.union.org/tc/patients-visitors/health-topics/article/parental-stress-family-well-bein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arent.edu.hk/smart-parent-net/topics/article/framework_sec" TargetMode="External"/><Relationship Id="rId5" Type="http://schemas.openxmlformats.org/officeDocument/2006/relationships/hyperlink" Target="https://www.nlpra.org.hk/FileUpload/Home/83b6b840-741b-48a8-a366-2568fe2fc67e.pdf" TargetMode="External"/><Relationship Id="rId4" Type="http://schemas.openxmlformats.org/officeDocument/2006/relationships/hyperlink" Target="https://www.hk01.com/article/60255189?utm_source=01articlecopy&amp;utm_medium=referral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8">
            <a:extLst>
              <a:ext uri="{FF2B5EF4-FFF2-40B4-BE49-F238E27FC236}">
                <a16:creationId xmlns:a16="http://schemas.microsoft.com/office/drawing/2014/main" id="{7B694601-A254-4E63-BC35-65795032C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641" y="2087907"/>
            <a:ext cx="9144000" cy="23876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zh-TW" altLang="en-US" sz="5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「親子相尊重，溝通能達到」</a:t>
            </a:r>
            <a:endParaRPr lang="en-HK" sz="5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4" name="副標題 9">
            <a:extLst>
              <a:ext uri="{FF2B5EF4-FFF2-40B4-BE49-F238E27FC236}">
                <a16:creationId xmlns:a16="http://schemas.microsoft.com/office/drawing/2014/main" id="{466A2616-99E8-4F5F-88BE-3A83426DADF9}"/>
              </a:ext>
            </a:extLst>
          </p:cNvPr>
          <p:cNvSpPr txBox="1">
            <a:spLocks/>
          </p:cNvSpPr>
          <p:nvPr/>
        </p:nvSpPr>
        <p:spPr>
          <a:xfrm>
            <a:off x="1523641" y="2087907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 </a:t>
            </a:r>
            <a:endParaRPr lang="en-HK" b="1"/>
          </a:p>
          <a:p>
            <a:r>
              <a:rPr lang="zh-TW" altLang="en-US" sz="32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範疇三：促進家長身心健康</a:t>
            </a:r>
            <a:endParaRPr lang="en-HK" sz="3200" b="1"/>
          </a:p>
        </p:txBody>
      </p:sp>
      <p:sp>
        <p:nvSpPr>
          <p:cNvPr id="15" name="副標題 9">
            <a:extLst>
              <a:ext uri="{FF2B5EF4-FFF2-40B4-BE49-F238E27FC236}">
                <a16:creationId xmlns:a16="http://schemas.microsoft.com/office/drawing/2014/main" id="{CDFDBF8F-9EBF-4426-9B66-8B32E1267EA0}"/>
              </a:ext>
            </a:extLst>
          </p:cNvPr>
          <p:cNvSpPr txBox="1">
            <a:spLocks/>
          </p:cNvSpPr>
          <p:nvPr/>
        </p:nvSpPr>
        <p:spPr>
          <a:xfrm>
            <a:off x="1524000" y="1669173"/>
            <a:ext cx="9144000" cy="6470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4000" b="1" dirty="0">
                <a:latin typeface="Microsoft JhengHei"/>
                <a:ea typeface="Microsoft JhengHei"/>
              </a:rPr>
              <a:t>中學家長教育資源套</a:t>
            </a:r>
            <a:endParaRPr lang="en-HK" sz="4000" b="1" dirty="0">
              <a:latin typeface="Microsoft JhengHei"/>
              <a:ea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18878649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7AFCD5-37CF-054E-C363-08E9755E71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圓角化同側角落 9">
            <a:extLst>
              <a:ext uri="{FF2B5EF4-FFF2-40B4-BE49-F238E27FC236}">
                <a16:creationId xmlns:a16="http://schemas.microsoft.com/office/drawing/2014/main" id="{9AA19688-4752-EE52-B630-F411B6FEAD30}"/>
              </a:ext>
            </a:extLst>
          </p:cNvPr>
          <p:cNvSpPr/>
          <p:nvPr/>
        </p:nvSpPr>
        <p:spPr>
          <a:xfrm rot="5400000">
            <a:off x="3472567" y="-43565"/>
            <a:ext cx="1313970" cy="8259101"/>
          </a:xfrm>
          <a:prstGeom prst="round2Same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4" name="矩形: 圓角化同側角落 3">
            <a:extLst>
              <a:ext uri="{FF2B5EF4-FFF2-40B4-BE49-F238E27FC236}">
                <a16:creationId xmlns:a16="http://schemas.microsoft.com/office/drawing/2014/main" id="{1592279A-A87E-081B-C619-4DA1160DE35C}"/>
              </a:ext>
            </a:extLst>
          </p:cNvPr>
          <p:cNvSpPr/>
          <p:nvPr/>
        </p:nvSpPr>
        <p:spPr>
          <a:xfrm rot="5400000">
            <a:off x="3114400" y="-947340"/>
            <a:ext cx="2236774" cy="8465575"/>
          </a:xfrm>
          <a:prstGeom prst="round2SameRect">
            <a:avLst/>
          </a:prstGeom>
          <a:solidFill>
            <a:srgbClr val="9C81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zh-TW" altLang="en-US" sz="4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環節二</a:t>
            </a:r>
            <a:endParaRPr lang="en-HK" altLang="zh-TW" sz="44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TW" altLang="en-US" sz="35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有效的親子溝通技巧</a:t>
            </a:r>
            <a:endParaRPr lang="en-HK" altLang="zh-TW" sz="35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457200" indent="-457200" algn="ctr">
              <a:buFont typeface="+mj-lt"/>
              <a:buAutoNum type="arabicPeriod"/>
            </a:pPr>
            <a:r>
              <a:rPr lang="zh-TW" altLang="en-US" sz="2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常見的親子溝通障礙</a:t>
            </a:r>
            <a:endParaRPr lang="en-HK" altLang="zh-TW" sz="2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457200" indent="-457200" algn="ctr">
              <a:buFont typeface="+mj-lt"/>
              <a:buAutoNum type="arabicPeriod"/>
            </a:pPr>
            <a:r>
              <a:rPr lang="zh-TW" altLang="en-US" sz="2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有效的溝通技巧</a:t>
            </a:r>
          </a:p>
        </p:txBody>
      </p:sp>
      <p:sp>
        <p:nvSpPr>
          <p:cNvPr id="3" name="投影片編號版面配置區 1">
            <a:extLst>
              <a:ext uri="{FF2B5EF4-FFF2-40B4-BE49-F238E27FC236}">
                <a16:creationId xmlns:a16="http://schemas.microsoft.com/office/drawing/2014/main" id="{4831C39C-8C0B-9942-AA7C-E25059358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7648" y="6356350"/>
            <a:ext cx="2743200" cy="365125"/>
          </a:xfrm>
        </p:spPr>
        <p:txBody>
          <a:bodyPr/>
          <a:lstStyle/>
          <a:p>
            <a:fld id="{A0482D78-9449-4653-B554-7E2F4EFC8E21}" type="slidenum">
              <a:rPr lang="en-HK" smtClean="0">
                <a:solidFill>
                  <a:schemeClr val="tx1"/>
                </a:solidFill>
              </a:rPr>
              <a:t>10</a:t>
            </a:fld>
            <a:endParaRPr lang="en-HK">
              <a:solidFill>
                <a:schemeClr val="tx1"/>
              </a:solidFill>
            </a:endParaRPr>
          </a:p>
        </p:txBody>
      </p:sp>
      <p:sp>
        <p:nvSpPr>
          <p:cNvPr id="6" name="矩形: 剪去對角角落 5">
            <a:extLst>
              <a:ext uri="{FF2B5EF4-FFF2-40B4-BE49-F238E27FC236}">
                <a16:creationId xmlns:a16="http://schemas.microsoft.com/office/drawing/2014/main" id="{CBDE7E83-DC31-4D73-952D-47BB4F72D758}"/>
              </a:ext>
            </a:extLst>
          </p:cNvPr>
          <p:cNvSpPr/>
          <p:nvPr/>
        </p:nvSpPr>
        <p:spPr>
          <a:xfrm>
            <a:off x="9355016" y="160435"/>
            <a:ext cx="2763297" cy="574529"/>
          </a:xfrm>
          <a:prstGeom prst="snip2DiagRect">
            <a:avLst/>
          </a:prstGeom>
          <a:solidFill>
            <a:srgbClr val="764BCD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範疇三：促進家長身心健康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「親子相尊重，溝通能達到」</a:t>
            </a:r>
          </a:p>
        </p:txBody>
      </p:sp>
    </p:spTree>
    <p:extLst>
      <p:ext uri="{BB962C8B-B14F-4D97-AF65-F5344CB8AC3E}">
        <p14:creationId xmlns:p14="http://schemas.microsoft.com/office/powerpoint/2010/main" val="30390918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A2A2DF-45D0-0324-CCB5-6C5A9F76CA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標題 9">
            <a:extLst>
              <a:ext uri="{FF2B5EF4-FFF2-40B4-BE49-F238E27FC236}">
                <a16:creationId xmlns:a16="http://schemas.microsoft.com/office/drawing/2014/main" id="{DC47DF36-8512-25C0-99C4-DBAD03DEB22B}"/>
              </a:ext>
            </a:extLst>
          </p:cNvPr>
          <p:cNvSpPr txBox="1">
            <a:spLocks/>
          </p:cNvSpPr>
          <p:nvPr/>
        </p:nvSpPr>
        <p:spPr>
          <a:xfrm>
            <a:off x="9428703" y="-191920"/>
            <a:ext cx="2763297" cy="528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n-HK" altLang="zh-TW" sz="15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投影片編號版面配置區 1">
            <a:extLst>
              <a:ext uri="{FF2B5EF4-FFF2-40B4-BE49-F238E27FC236}">
                <a16:creationId xmlns:a16="http://schemas.microsoft.com/office/drawing/2014/main" id="{E041A9E6-3337-3FEE-79A5-4A49E8B62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7648" y="6356350"/>
            <a:ext cx="2743200" cy="365125"/>
          </a:xfrm>
        </p:spPr>
        <p:txBody>
          <a:bodyPr/>
          <a:lstStyle/>
          <a:p>
            <a:fld id="{A0482D78-9449-4653-B554-7E2F4EFC8E21}" type="slidenum">
              <a:rPr lang="en-HK" smtClean="0">
                <a:solidFill>
                  <a:schemeClr val="tx1"/>
                </a:solidFill>
              </a:rPr>
              <a:t>11</a:t>
            </a:fld>
            <a:endParaRPr lang="en-HK">
              <a:solidFill>
                <a:schemeClr val="tx1"/>
              </a:solidFill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C131D50B-6B11-507B-037A-41FF886E9494}"/>
              </a:ext>
            </a:extLst>
          </p:cNvPr>
          <p:cNvSpPr/>
          <p:nvPr/>
        </p:nvSpPr>
        <p:spPr>
          <a:xfrm>
            <a:off x="3535688" y="355648"/>
            <a:ext cx="5523976" cy="761488"/>
          </a:xfrm>
          <a:prstGeom prst="roundRect">
            <a:avLst/>
          </a:prstGeom>
          <a:solidFill>
            <a:srgbClr val="9E86E2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常見的親子溝通障礙</a:t>
            </a:r>
            <a:endParaRPr lang="en-HK" sz="4400"/>
          </a:p>
        </p:txBody>
      </p:sp>
      <p:sp>
        <p:nvSpPr>
          <p:cNvPr id="24" name="矩形: 剪去對角角落 23">
            <a:extLst>
              <a:ext uri="{FF2B5EF4-FFF2-40B4-BE49-F238E27FC236}">
                <a16:creationId xmlns:a16="http://schemas.microsoft.com/office/drawing/2014/main" id="{178E010D-6AEC-4703-975E-67048C5257F5}"/>
              </a:ext>
            </a:extLst>
          </p:cNvPr>
          <p:cNvSpPr/>
          <p:nvPr/>
        </p:nvSpPr>
        <p:spPr>
          <a:xfrm>
            <a:off x="9355016" y="160435"/>
            <a:ext cx="2763297" cy="574529"/>
          </a:xfrm>
          <a:prstGeom prst="snip2DiagRect">
            <a:avLst/>
          </a:prstGeom>
          <a:solidFill>
            <a:srgbClr val="764BCD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範疇三：促進家長身心健康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「親子相尊重，溝通能達到」</a:t>
            </a:r>
          </a:p>
        </p:txBody>
      </p:sp>
      <p:pic>
        <p:nvPicPr>
          <p:cNvPr id="1026" name="Picture 2" descr="いろいろな話し合う人たちのイラスト | かわいいフリー素材集 いらすとや">
            <a:extLst>
              <a:ext uri="{FF2B5EF4-FFF2-40B4-BE49-F238E27FC236}">
                <a16:creationId xmlns:a16="http://schemas.microsoft.com/office/drawing/2014/main" id="{E03C4014-2A07-4280-81A5-44D6B3073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719" y="4532315"/>
            <a:ext cx="1943100" cy="2379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話し合う人たちのイラスト（女性1）">
            <a:extLst>
              <a:ext uri="{FF2B5EF4-FFF2-40B4-BE49-F238E27FC236}">
                <a16:creationId xmlns:a16="http://schemas.microsoft.com/office/drawing/2014/main" id="{1C542333-3250-4C7A-9F74-6A5586FF6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676" y="4532315"/>
            <a:ext cx="19431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DC27F253-865E-4213-8523-0799CF408F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5728" y="4590759"/>
            <a:ext cx="1943100" cy="238125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7AF9BE5C-C37C-4E7E-B6F6-B069525668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9592" y="4441932"/>
            <a:ext cx="1943099" cy="2530077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D660C62-FB71-4E66-BD16-7BE79BC97B24}"/>
              </a:ext>
            </a:extLst>
          </p:cNvPr>
          <p:cNvSpPr/>
          <p:nvPr/>
        </p:nvSpPr>
        <p:spPr>
          <a:xfrm>
            <a:off x="923488" y="1472487"/>
            <a:ext cx="10079182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HK" sz="2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</a:t>
            </a:r>
            <a:r>
              <a:rPr lang="zh-TW" altLang="en-US" sz="2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至</a:t>
            </a:r>
            <a:r>
              <a:rPr lang="en-US" sz="2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</a:t>
            </a:r>
            <a:r>
              <a:rPr lang="zh-TW" altLang="en-US" sz="2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位家長組成一小組，進行</a:t>
            </a:r>
            <a:r>
              <a:rPr lang="en-US" sz="2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</a:t>
            </a:r>
            <a:r>
              <a:rPr lang="zh-TW" altLang="en-US" sz="2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分鐘的角色扮演，分別扮演家長及子女。活動是請扮演家長的說出工作紙上的說話，然後子女說出聽到這些說話後的感受及想法。</a:t>
            </a:r>
            <a:endParaRPr lang="en-HK" sz="2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zh-TW" altLang="en-US" sz="2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第二輪活動，家長互換角色，進行</a:t>
            </a:r>
            <a:r>
              <a:rPr lang="en-US" sz="2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</a:t>
            </a:r>
            <a:r>
              <a:rPr lang="zh-TW" altLang="en-US" sz="2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分鐘的角色扮演，請扮演家長的說出工作紙上的另一組說話，然後子女說出聽到這些說話後的感受及想法。</a:t>
            </a:r>
            <a:endParaRPr lang="en-HK" sz="2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96020125-F2AE-4C1A-9DEA-4F7AAB9DDCBA}"/>
              </a:ext>
            </a:extLst>
          </p:cNvPr>
          <p:cNvSpPr/>
          <p:nvPr/>
        </p:nvSpPr>
        <p:spPr>
          <a:xfrm>
            <a:off x="656043" y="330340"/>
            <a:ext cx="2731969" cy="761488"/>
          </a:xfrm>
          <a:prstGeom prst="roundRect">
            <a:avLst/>
          </a:prstGeom>
          <a:solidFill>
            <a:srgbClr val="9C81DF">
              <a:alpha val="8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工作紙 </a:t>
            </a:r>
            <a:r>
              <a:rPr lang="en-HK" altLang="zh-TW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(1)</a:t>
            </a:r>
            <a:endParaRPr lang="en-HK" sz="44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221041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A2A2DF-45D0-0324-CCB5-6C5A9F76CA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標題 9">
            <a:extLst>
              <a:ext uri="{FF2B5EF4-FFF2-40B4-BE49-F238E27FC236}">
                <a16:creationId xmlns:a16="http://schemas.microsoft.com/office/drawing/2014/main" id="{DC47DF36-8512-25C0-99C4-DBAD03DEB22B}"/>
              </a:ext>
            </a:extLst>
          </p:cNvPr>
          <p:cNvSpPr txBox="1">
            <a:spLocks/>
          </p:cNvSpPr>
          <p:nvPr/>
        </p:nvSpPr>
        <p:spPr>
          <a:xfrm>
            <a:off x="9428703" y="-191920"/>
            <a:ext cx="2763297" cy="528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n-HK" altLang="zh-TW" sz="15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投影片編號版面配置區 1">
            <a:extLst>
              <a:ext uri="{FF2B5EF4-FFF2-40B4-BE49-F238E27FC236}">
                <a16:creationId xmlns:a16="http://schemas.microsoft.com/office/drawing/2014/main" id="{E041A9E6-3337-3FEE-79A5-4A49E8B62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7648" y="6356350"/>
            <a:ext cx="2743200" cy="365125"/>
          </a:xfrm>
        </p:spPr>
        <p:txBody>
          <a:bodyPr/>
          <a:lstStyle/>
          <a:p>
            <a:fld id="{A0482D78-9449-4653-B554-7E2F4EFC8E21}" type="slidenum">
              <a:rPr lang="en-HK" smtClean="0">
                <a:solidFill>
                  <a:schemeClr val="tx1"/>
                </a:solidFill>
              </a:rPr>
              <a:t>12</a:t>
            </a:fld>
            <a:endParaRPr lang="en-HK">
              <a:solidFill>
                <a:schemeClr val="tx1"/>
              </a:solidFill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C131D50B-6B11-507B-037A-41FF886E9494}"/>
              </a:ext>
            </a:extLst>
          </p:cNvPr>
          <p:cNvSpPr/>
          <p:nvPr/>
        </p:nvSpPr>
        <p:spPr>
          <a:xfrm>
            <a:off x="3849919" y="482105"/>
            <a:ext cx="5505097" cy="761488"/>
          </a:xfrm>
          <a:prstGeom prst="roundRect">
            <a:avLst/>
          </a:prstGeom>
          <a:solidFill>
            <a:srgbClr val="9E86E2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常見的親子溝通障礙</a:t>
            </a:r>
            <a:endParaRPr lang="en-HK" sz="4400"/>
          </a:p>
        </p:txBody>
      </p:sp>
      <p:sp>
        <p:nvSpPr>
          <p:cNvPr id="20" name="Rectangle: Rounded Corners 6">
            <a:extLst>
              <a:ext uri="{FF2B5EF4-FFF2-40B4-BE49-F238E27FC236}">
                <a16:creationId xmlns:a16="http://schemas.microsoft.com/office/drawing/2014/main" id="{6C5A5184-0E3B-400B-BAB8-654ED7BC3CEC}"/>
              </a:ext>
            </a:extLst>
          </p:cNvPr>
          <p:cNvSpPr/>
          <p:nvPr/>
        </p:nvSpPr>
        <p:spPr>
          <a:xfrm>
            <a:off x="3504811" y="1597726"/>
            <a:ext cx="7455589" cy="92763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016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利用指責、侮辱、貶低或標籖的語句表達自己對子女的不滿</a:t>
            </a:r>
            <a:endParaRPr lang="en-US" sz="20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1" name="Rectangle: Rounded Corners 6">
            <a:extLst>
              <a:ext uri="{FF2B5EF4-FFF2-40B4-BE49-F238E27FC236}">
                <a16:creationId xmlns:a16="http://schemas.microsoft.com/office/drawing/2014/main" id="{ADB5A448-527C-4B23-9E6B-463A461A248B}"/>
              </a:ext>
            </a:extLst>
          </p:cNvPr>
          <p:cNvSpPr/>
          <p:nvPr/>
        </p:nvSpPr>
        <p:spPr>
          <a:xfrm>
            <a:off x="3504810" y="2680556"/>
            <a:ext cx="7455590" cy="92763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016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將自己和其他家長比較、將自己的子女和其他子女的比較</a:t>
            </a:r>
            <a:endParaRPr lang="en-HK" altLang="zh-TW" sz="20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5" name="Rectangle: Rounded Corners 6">
            <a:extLst>
              <a:ext uri="{FF2B5EF4-FFF2-40B4-BE49-F238E27FC236}">
                <a16:creationId xmlns:a16="http://schemas.microsoft.com/office/drawing/2014/main" id="{69B7778A-CC0E-48CF-A63E-69804C63A2CC}"/>
              </a:ext>
            </a:extLst>
          </p:cNvPr>
          <p:cNvSpPr/>
          <p:nvPr/>
        </p:nvSpPr>
        <p:spPr>
          <a:xfrm>
            <a:off x="3504810" y="3821943"/>
            <a:ext cx="7455590" cy="9524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016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將個人的行為和感受的負任推卸到別人身上 </a:t>
            </a:r>
          </a:p>
        </p:txBody>
      </p:sp>
      <p:sp>
        <p:nvSpPr>
          <p:cNvPr id="37" name="Rectangle: Rounded Corners 6">
            <a:extLst>
              <a:ext uri="{FF2B5EF4-FFF2-40B4-BE49-F238E27FC236}">
                <a16:creationId xmlns:a16="http://schemas.microsoft.com/office/drawing/2014/main" id="{9292FF59-DA95-454D-B043-9088A1C0BB1C}"/>
              </a:ext>
            </a:extLst>
          </p:cNvPr>
          <p:cNvSpPr/>
          <p:nvPr/>
        </p:nvSpPr>
        <p:spPr>
          <a:xfrm>
            <a:off x="3504810" y="5012917"/>
            <a:ext cx="7455590" cy="98223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016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在說話中應用絕對的用詞，例如：應該</a:t>
            </a:r>
            <a:r>
              <a:rPr lang="zh-TW" altLang="en-US" sz="2000" dirty="0">
                <a:solidFill>
                  <a:srgbClr val="000000"/>
                </a:solidFill>
                <a:latin typeface="Arial"/>
                <a:ea typeface="Microsoft JhengHei"/>
                <a:cs typeface="Arial"/>
                <a:sym typeface="Microsoft JhengHei"/>
              </a:rPr>
              <a:t>／</a:t>
            </a:r>
            <a:r>
              <a:rPr lang="zh-TW" altLang="en-US" sz="20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不應該</a:t>
            </a:r>
            <a:r>
              <a:rPr lang="zh-CN" altLang="en-US" sz="20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（</a:t>
            </a:r>
            <a:r>
              <a:rPr lang="zh-TW" altLang="en-US" sz="20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梗係</a:t>
            </a:r>
            <a:r>
              <a:rPr lang="zh-CN" altLang="en-US" sz="20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 </a:t>
            </a:r>
            <a:r>
              <a:rPr lang="zh-TW" altLang="en-US" sz="20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、</a:t>
            </a:r>
            <a:endParaRPr lang="en-US" altLang="zh-TW" sz="20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TW" altLang="en-US" sz="20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必須</a:t>
            </a:r>
            <a:r>
              <a:rPr lang="zh-CN" altLang="en-US" sz="20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（</a:t>
            </a:r>
            <a:r>
              <a:rPr lang="zh-TW" altLang="en-US" sz="20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一定</a:t>
            </a:r>
            <a:r>
              <a:rPr lang="zh-CN" altLang="en-US" sz="20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 </a:t>
            </a:r>
            <a:r>
              <a:rPr lang="zh-TW" altLang="en-US" sz="20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、活該</a:t>
            </a:r>
            <a:r>
              <a:rPr lang="zh-CN" altLang="en-US" sz="20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（</a:t>
            </a:r>
            <a:r>
              <a:rPr lang="zh-TW" altLang="en-US" sz="20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抵死</a:t>
            </a:r>
            <a:r>
              <a:rPr lang="zh-CN" altLang="en-US" sz="20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</a:t>
            </a:r>
            <a:endParaRPr lang="en-US" altLang="zh-TW" sz="20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D47A8148-53C0-4DE6-B82E-7167F94B2C0C}"/>
              </a:ext>
            </a:extLst>
          </p:cNvPr>
          <p:cNvGrpSpPr/>
          <p:nvPr/>
        </p:nvGrpSpPr>
        <p:grpSpPr>
          <a:xfrm>
            <a:off x="1070042" y="1597726"/>
            <a:ext cx="2276418" cy="927639"/>
            <a:chOff x="1070042" y="1597726"/>
            <a:chExt cx="2276418" cy="927639"/>
          </a:xfrm>
        </p:grpSpPr>
        <p:sp>
          <p:nvSpPr>
            <p:cNvPr id="32" name="Rectangle: Rounded Corners 6">
              <a:extLst>
                <a:ext uri="{FF2B5EF4-FFF2-40B4-BE49-F238E27FC236}">
                  <a16:creationId xmlns:a16="http://schemas.microsoft.com/office/drawing/2014/main" id="{6CA48017-BE86-45B2-8946-A219ACC8CC28}"/>
                </a:ext>
              </a:extLst>
            </p:cNvPr>
            <p:cNvSpPr/>
            <p:nvPr/>
          </p:nvSpPr>
          <p:spPr>
            <a:xfrm>
              <a:off x="1070042" y="1597726"/>
              <a:ext cx="2276418" cy="927639"/>
            </a:xfrm>
            <a:prstGeom prst="roundRect">
              <a:avLst/>
            </a:prstGeom>
            <a:solidFill>
              <a:srgbClr val="E9E0F8"/>
            </a:solidFill>
            <a:ln w="1016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zh-TW" altLang="en-US" sz="2400" b="1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道德判斷</a:t>
              </a:r>
              <a:endParaRPr lang="en-US" sz="2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pic>
          <p:nvPicPr>
            <p:cNvPr id="39" name="圖片 38">
              <a:extLst>
                <a:ext uri="{FF2B5EF4-FFF2-40B4-BE49-F238E27FC236}">
                  <a16:creationId xmlns:a16="http://schemas.microsoft.com/office/drawing/2014/main" id="{3F1A7C08-D2FF-4A35-9D71-D4192BF0DD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14483"/>
            <a:stretch/>
          </p:blipFill>
          <p:spPr>
            <a:xfrm>
              <a:off x="1100552" y="1677628"/>
              <a:ext cx="904442" cy="707708"/>
            </a:xfrm>
            <a:prstGeom prst="rect">
              <a:avLst/>
            </a:prstGeom>
          </p:spPr>
        </p:pic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E70BBD85-543B-42A5-ADC4-F63FCC972245}"/>
              </a:ext>
            </a:extLst>
          </p:cNvPr>
          <p:cNvGrpSpPr/>
          <p:nvPr/>
        </p:nvGrpSpPr>
        <p:grpSpPr>
          <a:xfrm>
            <a:off x="1070042" y="2680556"/>
            <a:ext cx="2282368" cy="927638"/>
            <a:chOff x="1070042" y="2680556"/>
            <a:chExt cx="2282368" cy="927638"/>
          </a:xfrm>
        </p:grpSpPr>
        <p:sp>
          <p:nvSpPr>
            <p:cNvPr id="33" name="Rectangle: Rounded Corners 6">
              <a:extLst>
                <a:ext uri="{FF2B5EF4-FFF2-40B4-BE49-F238E27FC236}">
                  <a16:creationId xmlns:a16="http://schemas.microsoft.com/office/drawing/2014/main" id="{46078654-6CDC-4C72-886C-B9E83E230380}"/>
                </a:ext>
              </a:extLst>
            </p:cNvPr>
            <p:cNvSpPr/>
            <p:nvPr/>
          </p:nvSpPr>
          <p:spPr>
            <a:xfrm>
              <a:off x="1070042" y="2680556"/>
              <a:ext cx="2282368" cy="927638"/>
            </a:xfrm>
            <a:prstGeom prst="roundRect">
              <a:avLst/>
            </a:prstGeom>
            <a:solidFill>
              <a:srgbClr val="E9E0F8"/>
            </a:solidFill>
            <a:ln w="1016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TW" altLang="en-US" sz="2400" b="1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             比較</a:t>
              </a:r>
              <a:endParaRPr lang="en-HK" altLang="zh-TW" sz="20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pic>
          <p:nvPicPr>
            <p:cNvPr id="40" name="圖片 39">
              <a:extLst>
                <a:ext uri="{FF2B5EF4-FFF2-40B4-BE49-F238E27FC236}">
                  <a16:creationId xmlns:a16="http://schemas.microsoft.com/office/drawing/2014/main" id="{F83928DF-60C0-46D5-9B52-CC43893CB4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7947" b="12743"/>
            <a:stretch/>
          </p:blipFill>
          <p:spPr>
            <a:xfrm>
              <a:off x="1210354" y="2776011"/>
              <a:ext cx="937436" cy="725286"/>
            </a:xfrm>
            <a:prstGeom prst="rect">
              <a:avLst/>
            </a:prstGeom>
          </p:spPr>
        </p:pic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A5C29ABB-4D65-4FDE-B4CB-9ADAFF41993B}"/>
              </a:ext>
            </a:extLst>
          </p:cNvPr>
          <p:cNvGrpSpPr/>
          <p:nvPr/>
        </p:nvGrpSpPr>
        <p:grpSpPr>
          <a:xfrm>
            <a:off x="1038729" y="3846735"/>
            <a:ext cx="2307731" cy="927639"/>
            <a:chOff x="1038729" y="3846735"/>
            <a:chExt cx="2307731" cy="927639"/>
          </a:xfrm>
        </p:grpSpPr>
        <p:sp>
          <p:nvSpPr>
            <p:cNvPr id="34" name="Rectangle: Rounded Corners 6">
              <a:extLst>
                <a:ext uri="{FF2B5EF4-FFF2-40B4-BE49-F238E27FC236}">
                  <a16:creationId xmlns:a16="http://schemas.microsoft.com/office/drawing/2014/main" id="{C773F912-2E44-49BD-8B5A-FBA8D5BE5D46}"/>
                </a:ext>
              </a:extLst>
            </p:cNvPr>
            <p:cNvSpPr/>
            <p:nvPr/>
          </p:nvSpPr>
          <p:spPr>
            <a:xfrm>
              <a:off x="1064092" y="3846735"/>
              <a:ext cx="2282368" cy="927639"/>
            </a:xfrm>
            <a:prstGeom prst="roundRect">
              <a:avLst/>
            </a:prstGeom>
            <a:solidFill>
              <a:srgbClr val="E9E0F8"/>
            </a:solidFill>
            <a:ln w="1016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zh-TW" altLang="en-US" sz="2400" b="1" dirty="0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推卸責任</a:t>
              </a:r>
            </a:p>
          </p:txBody>
        </p:sp>
        <p:pic>
          <p:nvPicPr>
            <p:cNvPr id="41" name="圖片 40">
              <a:extLst>
                <a:ext uri="{FF2B5EF4-FFF2-40B4-BE49-F238E27FC236}">
                  <a16:creationId xmlns:a16="http://schemas.microsoft.com/office/drawing/2014/main" id="{49BD3E33-F95B-4B90-9225-421E372EB3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038729" y="3952680"/>
              <a:ext cx="640343" cy="675764"/>
            </a:xfrm>
            <a:prstGeom prst="rect">
              <a:avLst/>
            </a:prstGeom>
          </p:spPr>
        </p:pic>
        <p:pic>
          <p:nvPicPr>
            <p:cNvPr id="42" name="圖片 41">
              <a:extLst>
                <a:ext uri="{FF2B5EF4-FFF2-40B4-BE49-F238E27FC236}">
                  <a16:creationId xmlns:a16="http://schemas.microsoft.com/office/drawing/2014/main" id="{CB08A375-08BF-4EF2-980B-C9B1F8B343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85827" y="3984304"/>
              <a:ext cx="544840" cy="652502"/>
            </a:xfrm>
            <a:prstGeom prst="rect">
              <a:avLst/>
            </a:prstGeom>
          </p:spPr>
        </p:pic>
      </p:grp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1350131D-FC76-48DA-BA77-BAC5D57C5FE9}"/>
              </a:ext>
            </a:extLst>
          </p:cNvPr>
          <p:cNvGrpSpPr/>
          <p:nvPr/>
        </p:nvGrpSpPr>
        <p:grpSpPr>
          <a:xfrm>
            <a:off x="1038729" y="5012916"/>
            <a:ext cx="2268675" cy="982235"/>
            <a:chOff x="1038729" y="5012916"/>
            <a:chExt cx="2268675" cy="982235"/>
          </a:xfrm>
        </p:grpSpPr>
        <p:sp>
          <p:nvSpPr>
            <p:cNvPr id="36" name="Rectangle: Rounded Corners 6">
              <a:extLst>
                <a:ext uri="{FF2B5EF4-FFF2-40B4-BE49-F238E27FC236}">
                  <a16:creationId xmlns:a16="http://schemas.microsoft.com/office/drawing/2014/main" id="{D86747A0-2B23-4538-8BE5-95C1371308E4}"/>
                </a:ext>
              </a:extLst>
            </p:cNvPr>
            <p:cNvSpPr/>
            <p:nvPr/>
          </p:nvSpPr>
          <p:spPr>
            <a:xfrm>
              <a:off x="1038729" y="5012916"/>
              <a:ext cx="2268675" cy="982235"/>
            </a:xfrm>
            <a:prstGeom prst="roundRect">
              <a:avLst/>
            </a:prstGeom>
            <a:solidFill>
              <a:srgbClr val="E9E0F8"/>
            </a:solidFill>
            <a:ln w="1016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TW" altLang="en-US" sz="2400" b="1" dirty="0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           偏執</a:t>
              </a:r>
            </a:p>
          </p:txBody>
        </p:sp>
        <p:pic>
          <p:nvPicPr>
            <p:cNvPr id="43" name="圖片 42">
              <a:extLst>
                <a:ext uri="{FF2B5EF4-FFF2-40B4-BE49-F238E27FC236}">
                  <a16:creationId xmlns:a16="http://schemas.microsoft.com/office/drawing/2014/main" id="{B8EEEA36-3BA7-451F-9A71-EF9D19BF3D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20675"/>
            <a:stretch/>
          </p:blipFill>
          <p:spPr>
            <a:xfrm>
              <a:off x="1044107" y="5250328"/>
              <a:ext cx="883439" cy="700779"/>
            </a:xfrm>
            <a:prstGeom prst="rect">
              <a:avLst/>
            </a:prstGeom>
          </p:spPr>
        </p:pic>
      </p:grpSp>
      <p:sp>
        <p:nvSpPr>
          <p:cNvPr id="24" name="矩形: 剪去對角角落 23">
            <a:extLst>
              <a:ext uri="{FF2B5EF4-FFF2-40B4-BE49-F238E27FC236}">
                <a16:creationId xmlns:a16="http://schemas.microsoft.com/office/drawing/2014/main" id="{178E010D-6AEC-4703-975E-67048C5257F5}"/>
              </a:ext>
            </a:extLst>
          </p:cNvPr>
          <p:cNvSpPr/>
          <p:nvPr/>
        </p:nvSpPr>
        <p:spPr>
          <a:xfrm>
            <a:off x="9355016" y="160435"/>
            <a:ext cx="2763297" cy="574529"/>
          </a:xfrm>
          <a:prstGeom prst="snip2DiagRect">
            <a:avLst/>
          </a:prstGeom>
          <a:solidFill>
            <a:srgbClr val="764BCD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範疇三：促進家長身心健康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「親子相尊重，溝通能達到」</a:t>
            </a:r>
          </a:p>
        </p:txBody>
      </p: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3990EF5D-B6EF-4E95-9A56-75A06EF73A71}"/>
              </a:ext>
            </a:extLst>
          </p:cNvPr>
          <p:cNvSpPr/>
          <p:nvPr/>
        </p:nvSpPr>
        <p:spPr>
          <a:xfrm>
            <a:off x="1013476" y="495445"/>
            <a:ext cx="2731969" cy="761488"/>
          </a:xfrm>
          <a:prstGeom prst="roundRect">
            <a:avLst/>
          </a:prstGeom>
          <a:solidFill>
            <a:srgbClr val="9C81DF">
              <a:alpha val="8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工作紙 </a:t>
            </a:r>
            <a:r>
              <a:rPr lang="en-HK" altLang="zh-TW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(1)</a:t>
            </a:r>
            <a:endParaRPr lang="en-HK" sz="44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90265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35" grpId="0" animBg="1"/>
      <p:bldP spid="3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A6BCAA-6DBC-B24E-2C79-54C6402CB8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標題 9">
            <a:extLst>
              <a:ext uri="{FF2B5EF4-FFF2-40B4-BE49-F238E27FC236}">
                <a16:creationId xmlns:a16="http://schemas.microsoft.com/office/drawing/2014/main" id="{FC389712-9B1E-757F-EAD0-5110B3FCA827}"/>
              </a:ext>
            </a:extLst>
          </p:cNvPr>
          <p:cNvSpPr txBox="1">
            <a:spLocks/>
          </p:cNvSpPr>
          <p:nvPr/>
        </p:nvSpPr>
        <p:spPr>
          <a:xfrm>
            <a:off x="9428703" y="-191920"/>
            <a:ext cx="2763297" cy="528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n-HK" altLang="zh-TW" sz="15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投影片編號版面配置區 1">
            <a:extLst>
              <a:ext uri="{FF2B5EF4-FFF2-40B4-BE49-F238E27FC236}">
                <a16:creationId xmlns:a16="http://schemas.microsoft.com/office/drawing/2014/main" id="{9C5D2A0C-6FA3-F9F1-2121-512A3C1EB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8664" y="6395239"/>
            <a:ext cx="2743200" cy="365125"/>
          </a:xfrm>
        </p:spPr>
        <p:txBody>
          <a:bodyPr/>
          <a:lstStyle/>
          <a:p>
            <a:fld id="{A0482D78-9449-4653-B554-7E2F4EFC8E21}" type="slidenum">
              <a:rPr lang="en-HK" smtClean="0">
                <a:solidFill>
                  <a:schemeClr val="tx1"/>
                </a:solidFill>
              </a:rPr>
              <a:t>13</a:t>
            </a:fld>
            <a:endParaRPr lang="en-HK">
              <a:solidFill>
                <a:schemeClr val="tx1"/>
              </a:solidFill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0C12996-4671-F289-1766-A76C39BA7C28}"/>
              </a:ext>
            </a:extLst>
          </p:cNvPr>
          <p:cNvSpPr/>
          <p:nvPr/>
        </p:nvSpPr>
        <p:spPr>
          <a:xfrm>
            <a:off x="325363" y="160436"/>
            <a:ext cx="8919192" cy="631166"/>
          </a:xfrm>
          <a:prstGeom prst="roundRect">
            <a:avLst/>
          </a:prstGeom>
          <a:solidFill>
            <a:srgbClr val="9E86E2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常見的親子溝通障礙例子及負面反應</a:t>
            </a:r>
          </a:p>
        </p:txBody>
      </p:sp>
      <p:sp>
        <p:nvSpPr>
          <p:cNvPr id="7" name="矩形: 剪去對角角落 6">
            <a:extLst>
              <a:ext uri="{FF2B5EF4-FFF2-40B4-BE49-F238E27FC236}">
                <a16:creationId xmlns:a16="http://schemas.microsoft.com/office/drawing/2014/main" id="{8C901C89-B90B-6475-B3A1-A93763D081C2}"/>
              </a:ext>
            </a:extLst>
          </p:cNvPr>
          <p:cNvSpPr/>
          <p:nvPr/>
        </p:nvSpPr>
        <p:spPr>
          <a:xfrm>
            <a:off x="9355016" y="160435"/>
            <a:ext cx="2763297" cy="574529"/>
          </a:xfrm>
          <a:prstGeom prst="snip2DiagRect">
            <a:avLst/>
          </a:prstGeom>
          <a:solidFill>
            <a:srgbClr val="764BCD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範疇三：促進家長身心健康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「認識成長路，溝通能達到」</a:t>
            </a: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44357E71-F978-4D3D-8606-0A23EE944A64}"/>
              </a:ext>
            </a:extLst>
          </p:cNvPr>
          <p:cNvSpPr/>
          <p:nvPr/>
        </p:nvSpPr>
        <p:spPr>
          <a:xfrm>
            <a:off x="6079445" y="1287233"/>
            <a:ext cx="5208112" cy="54731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>
              <a:solidFill>
                <a:srgbClr val="E9E0F8"/>
              </a:solidFill>
            </a:endParaRP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FF666CC9-7F06-4533-A1DA-965F99168A4B}"/>
              </a:ext>
            </a:extLst>
          </p:cNvPr>
          <p:cNvSpPr/>
          <p:nvPr/>
        </p:nvSpPr>
        <p:spPr>
          <a:xfrm>
            <a:off x="911459" y="916518"/>
            <a:ext cx="5366207" cy="5843846"/>
          </a:xfrm>
          <a:prstGeom prst="rect">
            <a:avLst/>
          </a:prstGeom>
          <a:solidFill>
            <a:srgbClr val="E9E0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52FF0DCD-50A3-41EB-B8FF-0A262BAD0DFC}"/>
              </a:ext>
            </a:extLst>
          </p:cNvPr>
          <p:cNvSpPr/>
          <p:nvPr/>
        </p:nvSpPr>
        <p:spPr>
          <a:xfrm>
            <a:off x="1083045" y="1740806"/>
            <a:ext cx="5044664" cy="814251"/>
          </a:xfrm>
          <a:prstGeom prst="roundRect">
            <a:avLst/>
          </a:prstGeom>
          <a:solidFill>
            <a:srgbClr val="D3C1F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4030663" algn="l"/>
              </a:tabLst>
            </a:pPr>
            <a:r>
              <a:rPr lang="zh-TW" altLang="en-US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「你群埋班豬朋狗友，成日只係掛住打機有乜用，第日個個讀唔成書點樣搵食！」</a:t>
            </a:r>
            <a:endParaRPr lang="en-HK" dirty="0"/>
          </a:p>
        </p:txBody>
      </p:sp>
      <p:sp>
        <p:nvSpPr>
          <p:cNvPr id="38" name="矩形: 圓角 37">
            <a:extLst>
              <a:ext uri="{FF2B5EF4-FFF2-40B4-BE49-F238E27FC236}">
                <a16:creationId xmlns:a16="http://schemas.microsoft.com/office/drawing/2014/main" id="{699A27FA-D0B4-4996-986E-F43F00AB5366}"/>
              </a:ext>
            </a:extLst>
          </p:cNvPr>
          <p:cNvSpPr/>
          <p:nvPr/>
        </p:nvSpPr>
        <p:spPr>
          <a:xfrm>
            <a:off x="1074908" y="3133209"/>
            <a:ext cx="5004537" cy="688967"/>
          </a:xfrm>
          <a:prstGeom prst="roundRect">
            <a:avLst/>
          </a:prstGeom>
          <a:solidFill>
            <a:srgbClr val="D3C1F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「你睇下</a:t>
            </a:r>
            <a:r>
              <a:rPr lang="zh-TW" altLang="en-US" u="sng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小明</a:t>
            </a:r>
            <a:r>
              <a:rPr lang="zh-TW" altLang="en-US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，佢同你一樣咁大，讀書又叻，又識做</a:t>
            </a:r>
            <a:r>
              <a:rPr lang="en-US" altLang="zh-TW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…</a:t>
            </a:r>
            <a:r>
              <a:rPr lang="zh-TW" altLang="en-US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」</a:t>
            </a:r>
            <a:endParaRPr lang="en-HK" dirty="0"/>
          </a:p>
        </p:txBody>
      </p:sp>
      <p:sp>
        <p:nvSpPr>
          <p:cNvPr id="39" name="矩形: 圓角 38">
            <a:extLst>
              <a:ext uri="{FF2B5EF4-FFF2-40B4-BE49-F238E27FC236}">
                <a16:creationId xmlns:a16="http://schemas.microsoft.com/office/drawing/2014/main" id="{86E4EDBF-A6C8-4765-8491-2314F28373D0}"/>
              </a:ext>
            </a:extLst>
          </p:cNvPr>
          <p:cNvSpPr/>
          <p:nvPr/>
        </p:nvSpPr>
        <p:spPr>
          <a:xfrm>
            <a:off x="1070230" y="4414454"/>
            <a:ext cx="5044664" cy="677197"/>
          </a:xfrm>
          <a:prstGeom prst="roundRect">
            <a:avLst/>
          </a:prstGeom>
          <a:solidFill>
            <a:srgbClr val="D3C1F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「如果唔係要供你讀書，我就唔洗做嘢做得咁辛苦、返工搵錢？」</a:t>
            </a:r>
            <a:endParaRPr lang="en-HK" dirty="0"/>
          </a:p>
        </p:txBody>
      </p:sp>
      <p:sp>
        <p:nvSpPr>
          <p:cNvPr id="41" name="矩形: 圓角 40">
            <a:extLst>
              <a:ext uri="{FF2B5EF4-FFF2-40B4-BE49-F238E27FC236}">
                <a16:creationId xmlns:a16="http://schemas.microsoft.com/office/drawing/2014/main" id="{B667994D-6CF2-459F-917F-E3323CFB81D8}"/>
              </a:ext>
            </a:extLst>
          </p:cNvPr>
          <p:cNvSpPr/>
          <p:nvPr/>
        </p:nvSpPr>
        <p:spPr>
          <a:xfrm>
            <a:off x="1052506" y="5712713"/>
            <a:ext cx="5044664" cy="962211"/>
          </a:xfrm>
          <a:prstGeom prst="roundRect">
            <a:avLst/>
          </a:prstGeom>
          <a:solidFill>
            <a:srgbClr val="D3C1F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「我一早就叫咗你唔好咁做，依家發生問題咪抵死囉</a:t>
            </a:r>
            <a:r>
              <a:rPr lang="zh-CN" altLang="en-US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（</a:t>
            </a:r>
            <a:r>
              <a:rPr lang="zh-TW" altLang="en-US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活該</a:t>
            </a:r>
            <a:r>
              <a:rPr lang="zh-CN" altLang="en-US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 </a:t>
            </a:r>
            <a:r>
              <a:rPr lang="zh-TW" altLang="en-US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  <a:r>
              <a:rPr lang="zh-TW" altLang="en-US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你自己攞嚟嘅！」</a:t>
            </a:r>
            <a:endParaRPr lang="en-HK" dirty="0"/>
          </a:p>
        </p:txBody>
      </p:sp>
      <p:sp>
        <p:nvSpPr>
          <p:cNvPr id="42" name="矩形: 圓角 41">
            <a:extLst>
              <a:ext uri="{FF2B5EF4-FFF2-40B4-BE49-F238E27FC236}">
                <a16:creationId xmlns:a16="http://schemas.microsoft.com/office/drawing/2014/main" id="{4DDBEF2D-D4C3-4940-8C82-F5C9D4687571}"/>
              </a:ext>
            </a:extLst>
          </p:cNvPr>
          <p:cNvSpPr/>
          <p:nvPr/>
        </p:nvSpPr>
        <p:spPr>
          <a:xfrm>
            <a:off x="6449252" y="1735379"/>
            <a:ext cx="4735320" cy="81957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貶低他和他的朋友，把家長和朋輩放在對立面，迫使子女放棄朋輩的關係</a:t>
            </a:r>
            <a:endParaRPr lang="en-HK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FF8246C8-3173-4BCA-864A-A3CEC285EC60}"/>
              </a:ext>
            </a:extLst>
          </p:cNvPr>
          <p:cNvSpPr/>
          <p:nvPr/>
        </p:nvSpPr>
        <p:spPr>
          <a:xfrm>
            <a:off x="6118846" y="1414381"/>
            <a:ext cx="1847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HK" altLang="zh-TW" sz="2000" b="1">
              <a:solidFill>
                <a:srgbClr val="00206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9" name="矩形: 圓角 48">
            <a:extLst>
              <a:ext uri="{FF2B5EF4-FFF2-40B4-BE49-F238E27FC236}">
                <a16:creationId xmlns:a16="http://schemas.microsoft.com/office/drawing/2014/main" id="{2BC2BA76-D51B-4FD5-96FD-6D9F7987C2A2}"/>
              </a:ext>
            </a:extLst>
          </p:cNvPr>
          <p:cNvSpPr/>
          <p:nvPr/>
        </p:nvSpPr>
        <p:spPr>
          <a:xfrm>
            <a:off x="6428702" y="3090661"/>
            <a:ext cx="4695194" cy="652757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讓你的子女認為自己不值得被愛，感到自卑</a:t>
            </a:r>
            <a:endParaRPr lang="en-HK"/>
          </a:p>
        </p:txBody>
      </p:sp>
      <p:sp>
        <p:nvSpPr>
          <p:cNvPr id="50" name="矩形: 圓角 49">
            <a:extLst>
              <a:ext uri="{FF2B5EF4-FFF2-40B4-BE49-F238E27FC236}">
                <a16:creationId xmlns:a16="http://schemas.microsoft.com/office/drawing/2014/main" id="{8BE6B2AE-3AEC-4117-A232-88221A9FDDCF}"/>
              </a:ext>
            </a:extLst>
          </p:cNvPr>
          <p:cNvSpPr/>
          <p:nvPr/>
        </p:nvSpPr>
        <p:spPr>
          <a:xfrm>
            <a:off x="6373793" y="5712714"/>
            <a:ext cx="4763363" cy="96221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否定和責備子女的選擇，沒有支持和鼓勵，亦沒有協助他們分析和討論失敗的經驗，從錯誤中學習</a:t>
            </a:r>
            <a:endParaRPr lang="en-HK" sz="1600" dirty="0"/>
          </a:p>
        </p:txBody>
      </p:sp>
      <p:sp>
        <p:nvSpPr>
          <p:cNvPr id="58" name="矩形: 圓角 57">
            <a:extLst>
              <a:ext uri="{FF2B5EF4-FFF2-40B4-BE49-F238E27FC236}">
                <a16:creationId xmlns:a16="http://schemas.microsoft.com/office/drawing/2014/main" id="{942FCADB-796E-4342-9C87-8ED7E647B2E6}"/>
              </a:ext>
            </a:extLst>
          </p:cNvPr>
          <p:cNvSpPr/>
          <p:nvPr/>
        </p:nvSpPr>
        <p:spPr>
          <a:xfrm>
            <a:off x="911459" y="3962384"/>
            <a:ext cx="10376097" cy="33705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</a:t>
            </a:r>
            <a:r>
              <a:rPr lang="zh-TW" altLang="en-US" sz="2000" b="1" u="sng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推卸責任</a:t>
            </a:r>
          </a:p>
        </p:txBody>
      </p:sp>
      <p:sp>
        <p:nvSpPr>
          <p:cNvPr id="60" name="矩形: 圓角 59">
            <a:extLst>
              <a:ext uri="{FF2B5EF4-FFF2-40B4-BE49-F238E27FC236}">
                <a16:creationId xmlns:a16="http://schemas.microsoft.com/office/drawing/2014/main" id="{6DF516CC-2D32-447A-A309-643A685B7A7D}"/>
              </a:ext>
            </a:extLst>
          </p:cNvPr>
          <p:cNvSpPr/>
          <p:nvPr/>
        </p:nvSpPr>
        <p:spPr>
          <a:xfrm>
            <a:off x="909121" y="5254261"/>
            <a:ext cx="10376097" cy="33705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u="sng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偏執</a:t>
            </a:r>
          </a:p>
        </p:txBody>
      </p:sp>
      <p:sp>
        <p:nvSpPr>
          <p:cNvPr id="61" name="矩形: 圓角 60">
            <a:extLst>
              <a:ext uri="{FF2B5EF4-FFF2-40B4-BE49-F238E27FC236}">
                <a16:creationId xmlns:a16="http://schemas.microsoft.com/office/drawing/2014/main" id="{72B0861A-3DBA-4803-B50C-B82AB112A7DF}"/>
              </a:ext>
            </a:extLst>
          </p:cNvPr>
          <p:cNvSpPr/>
          <p:nvPr/>
        </p:nvSpPr>
        <p:spPr>
          <a:xfrm>
            <a:off x="891396" y="2682538"/>
            <a:ext cx="10393821" cy="33705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</a:t>
            </a:r>
            <a:r>
              <a:rPr lang="zh-TW" altLang="en-US" sz="2000" b="1" u="sng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比較</a:t>
            </a:r>
          </a:p>
        </p:txBody>
      </p:sp>
      <p:sp>
        <p:nvSpPr>
          <p:cNvPr id="62" name="矩形: 圓角 61">
            <a:extLst>
              <a:ext uri="{FF2B5EF4-FFF2-40B4-BE49-F238E27FC236}">
                <a16:creationId xmlns:a16="http://schemas.microsoft.com/office/drawing/2014/main" id="{71CA4FCF-FF5D-4283-ACE7-5966BE1C32F8}"/>
              </a:ext>
            </a:extLst>
          </p:cNvPr>
          <p:cNvSpPr/>
          <p:nvPr/>
        </p:nvSpPr>
        <p:spPr>
          <a:xfrm>
            <a:off x="909120" y="1288445"/>
            <a:ext cx="10376097" cy="33705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</a:t>
            </a:r>
            <a:r>
              <a:rPr lang="zh-TW" altLang="en-US" sz="2000" b="1" u="sng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道德判斷</a:t>
            </a:r>
            <a:endParaRPr lang="en-HK" sz="2000" b="1" u="sng">
              <a:solidFill>
                <a:srgbClr val="00206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65" name="圖片 64">
            <a:extLst>
              <a:ext uri="{FF2B5EF4-FFF2-40B4-BE49-F238E27FC236}">
                <a16:creationId xmlns:a16="http://schemas.microsoft.com/office/drawing/2014/main" id="{E710E12D-BAED-4FEF-BE08-6384B35022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947" b="12743"/>
          <a:stretch/>
        </p:blipFill>
        <p:spPr>
          <a:xfrm>
            <a:off x="4784959" y="2446091"/>
            <a:ext cx="797203" cy="616789"/>
          </a:xfrm>
          <a:prstGeom prst="rect">
            <a:avLst/>
          </a:prstGeom>
        </p:spPr>
      </p:pic>
      <p:pic>
        <p:nvPicPr>
          <p:cNvPr id="82" name="圖片 81">
            <a:extLst>
              <a:ext uri="{FF2B5EF4-FFF2-40B4-BE49-F238E27FC236}">
                <a16:creationId xmlns:a16="http://schemas.microsoft.com/office/drawing/2014/main" id="{C65F7CB2-0827-49B1-9D93-DB4C5B8117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924966" y="3676268"/>
            <a:ext cx="640343" cy="675764"/>
          </a:xfrm>
          <a:prstGeom prst="rect">
            <a:avLst/>
          </a:prstGeom>
        </p:spPr>
      </p:pic>
      <p:pic>
        <p:nvPicPr>
          <p:cNvPr id="83" name="圖片 82">
            <a:extLst>
              <a:ext uri="{FF2B5EF4-FFF2-40B4-BE49-F238E27FC236}">
                <a16:creationId xmlns:a16="http://schemas.microsoft.com/office/drawing/2014/main" id="{FC5BB451-73BD-41F1-B481-A3A9682698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4016" y="3647157"/>
            <a:ext cx="544840" cy="652502"/>
          </a:xfrm>
          <a:prstGeom prst="rect">
            <a:avLst/>
          </a:prstGeom>
        </p:spPr>
      </p:pic>
      <p:pic>
        <p:nvPicPr>
          <p:cNvPr id="84" name="圖片 83">
            <a:extLst>
              <a:ext uri="{FF2B5EF4-FFF2-40B4-BE49-F238E27FC236}">
                <a16:creationId xmlns:a16="http://schemas.microsoft.com/office/drawing/2014/main" id="{C1F0C0B9-D57B-4E04-81EF-8F08869082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4897" y="4891937"/>
            <a:ext cx="728332" cy="728332"/>
          </a:xfrm>
          <a:prstGeom prst="rect">
            <a:avLst/>
          </a:prstGeom>
        </p:spPr>
      </p:pic>
      <p:sp>
        <p:nvSpPr>
          <p:cNvPr id="85" name="矩形: 圓角 84">
            <a:extLst>
              <a:ext uri="{FF2B5EF4-FFF2-40B4-BE49-F238E27FC236}">
                <a16:creationId xmlns:a16="http://schemas.microsoft.com/office/drawing/2014/main" id="{DDFC0D65-DCAB-4CBD-814E-B9EC3B1874D3}"/>
              </a:ext>
            </a:extLst>
          </p:cNvPr>
          <p:cNvSpPr/>
          <p:nvPr/>
        </p:nvSpPr>
        <p:spPr>
          <a:xfrm>
            <a:off x="893734" y="892190"/>
            <a:ext cx="5392070" cy="395043"/>
          </a:xfrm>
          <a:prstGeom prst="roundRect">
            <a:avLst>
              <a:gd name="adj" fmla="val 0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例子</a:t>
            </a:r>
            <a:endParaRPr lang="en-HK" sz="240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86" name="矩形: 圓角 85">
            <a:extLst>
              <a:ext uri="{FF2B5EF4-FFF2-40B4-BE49-F238E27FC236}">
                <a16:creationId xmlns:a16="http://schemas.microsoft.com/office/drawing/2014/main" id="{B72902CD-819F-49B0-9060-F02D28052F29}"/>
              </a:ext>
            </a:extLst>
          </p:cNvPr>
          <p:cNvSpPr/>
          <p:nvPr/>
        </p:nvSpPr>
        <p:spPr>
          <a:xfrm>
            <a:off x="6276042" y="893402"/>
            <a:ext cx="5024561" cy="395043"/>
          </a:xfrm>
          <a:prstGeom prst="roundRect">
            <a:avLst>
              <a:gd name="adj" fmla="val 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可能的負面反應</a:t>
            </a:r>
            <a:endParaRPr lang="en-HK" altLang="zh-TW" sz="24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64" name="圖片 63">
            <a:extLst>
              <a:ext uri="{FF2B5EF4-FFF2-40B4-BE49-F238E27FC236}">
                <a16:creationId xmlns:a16="http://schemas.microsoft.com/office/drawing/2014/main" id="{C4C7C801-1B03-4D23-893F-C1F4632993C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4483"/>
          <a:stretch/>
        </p:blipFill>
        <p:spPr>
          <a:xfrm>
            <a:off x="4647486" y="973883"/>
            <a:ext cx="904442" cy="707708"/>
          </a:xfrm>
          <a:prstGeom prst="rect">
            <a:avLst/>
          </a:prstGeom>
        </p:spPr>
      </p:pic>
      <p:sp>
        <p:nvSpPr>
          <p:cNvPr id="91" name="矩形: 圓角 90">
            <a:extLst>
              <a:ext uri="{FF2B5EF4-FFF2-40B4-BE49-F238E27FC236}">
                <a16:creationId xmlns:a16="http://schemas.microsoft.com/office/drawing/2014/main" id="{0E22CF39-6C71-4C00-AE45-E9176A5944CA}"/>
              </a:ext>
            </a:extLst>
          </p:cNvPr>
          <p:cNvSpPr/>
          <p:nvPr/>
        </p:nvSpPr>
        <p:spPr>
          <a:xfrm>
            <a:off x="6428702" y="4414902"/>
            <a:ext cx="4704492" cy="65628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讓子女要為家長的感受負責，家長不快樂是因為子女的錯誤</a:t>
            </a:r>
          </a:p>
        </p:txBody>
      </p:sp>
    </p:spTree>
    <p:extLst>
      <p:ext uri="{BB962C8B-B14F-4D97-AF65-F5344CB8AC3E}">
        <p14:creationId xmlns:p14="http://schemas.microsoft.com/office/powerpoint/2010/main" val="2232366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8" grpId="0" animBg="1"/>
      <p:bldP spid="39" grpId="0" animBg="1"/>
      <p:bldP spid="41" grpId="0" animBg="1"/>
      <p:bldP spid="42" grpId="0" animBg="1"/>
      <p:bldP spid="49" grpId="0" animBg="1"/>
      <p:bldP spid="50" grpId="0" animBg="1"/>
      <p:bldP spid="9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DE16B8-C31C-ED37-7691-EB99666025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標題 9">
            <a:extLst>
              <a:ext uri="{FF2B5EF4-FFF2-40B4-BE49-F238E27FC236}">
                <a16:creationId xmlns:a16="http://schemas.microsoft.com/office/drawing/2014/main" id="{F2274C42-3104-BF1A-E420-69FD9868FF96}"/>
              </a:ext>
            </a:extLst>
          </p:cNvPr>
          <p:cNvSpPr txBox="1">
            <a:spLocks/>
          </p:cNvSpPr>
          <p:nvPr/>
        </p:nvSpPr>
        <p:spPr>
          <a:xfrm>
            <a:off x="9428703" y="-191920"/>
            <a:ext cx="2763297" cy="528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n-HK" altLang="zh-TW" sz="15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投影片編號版面配置區 1">
            <a:extLst>
              <a:ext uri="{FF2B5EF4-FFF2-40B4-BE49-F238E27FC236}">
                <a16:creationId xmlns:a16="http://schemas.microsoft.com/office/drawing/2014/main" id="{CE840374-78E8-E8FF-57B5-5AECA8B3E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7648" y="6356350"/>
            <a:ext cx="2743200" cy="365125"/>
          </a:xfrm>
        </p:spPr>
        <p:txBody>
          <a:bodyPr/>
          <a:lstStyle/>
          <a:p>
            <a:fld id="{A0482D78-9449-4653-B554-7E2F4EFC8E21}" type="slidenum">
              <a:rPr lang="en-HK" smtClean="0">
                <a:solidFill>
                  <a:schemeClr val="tx1"/>
                </a:solidFill>
              </a:rPr>
              <a:t>14</a:t>
            </a:fld>
            <a:endParaRPr lang="en-HK">
              <a:solidFill>
                <a:schemeClr val="tx1"/>
              </a:solidFill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EEC3443A-7D50-B3DE-B653-0290500FB2E3}"/>
              </a:ext>
            </a:extLst>
          </p:cNvPr>
          <p:cNvSpPr/>
          <p:nvPr/>
        </p:nvSpPr>
        <p:spPr>
          <a:xfrm>
            <a:off x="1532801" y="802242"/>
            <a:ext cx="8759222" cy="761488"/>
          </a:xfrm>
          <a:prstGeom prst="roundRect">
            <a:avLst/>
          </a:prstGeom>
          <a:solidFill>
            <a:srgbClr val="9E86E2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有效的溝通技巧的重要性</a:t>
            </a:r>
            <a:endParaRPr lang="zh-HK" altLang="en-US" sz="44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7" name="Picture 14" descr="家族会議のイラスト">
            <a:extLst>
              <a:ext uri="{FF2B5EF4-FFF2-40B4-BE49-F238E27FC236}">
                <a16:creationId xmlns:a16="http://schemas.microsoft.com/office/drawing/2014/main" id="{575F10AC-6FEA-320C-8208-363825B7EF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905" y="4260375"/>
            <a:ext cx="2597625" cy="259762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雲朵形 7">
            <a:extLst>
              <a:ext uri="{FF2B5EF4-FFF2-40B4-BE49-F238E27FC236}">
                <a16:creationId xmlns:a16="http://schemas.microsoft.com/office/drawing/2014/main" id="{EC7120C3-9523-AB2C-8C58-EE0341EF3954}"/>
              </a:ext>
            </a:extLst>
          </p:cNvPr>
          <p:cNvSpPr/>
          <p:nvPr/>
        </p:nvSpPr>
        <p:spPr>
          <a:xfrm>
            <a:off x="799040" y="4026284"/>
            <a:ext cx="2789345" cy="2205791"/>
          </a:xfrm>
          <a:prstGeom prst="cloud">
            <a:avLst/>
          </a:prstGeom>
          <a:solidFill>
            <a:schemeClr val="bg1"/>
          </a:solidFill>
          <a:ln w="762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改善語言與溝通的技巧</a:t>
            </a:r>
          </a:p>
        </p:txBody>
      </p:sp>
      <p:sp>
        <p:nvSpPr>
          <p:cNvPr id="9" name="雲朵形 8">
            <a:extLst>
              <a:ext uri="{FF2B5EF4-FFF2-40B4-BE49-F238E27FC236}">
                <a16:creationId xmlns:a16="http://schemas.microsoft.com/office/drawing/2014/main" id="{BE3C2874-AA6A-E274-E3AA-1817B654168C}"/>
              </a:ext>
            </a:extLst>
          </p:cNvPr>
          <p:cNvSpPr/>
          <p:nvPr/>
        </p:nvSpPr>
        <p:spPr>
          <a:xfrm>
            <a:off x="2456359" y="1723504"/>
            <a:ext cx="3014590" cy="2377097"/>
          </a:xfrm>
          <a:prstGeom prst="cloud">
            <a:avLst/>
          </a:prstGeom>
          <a:solidFill>
            <a:schemeClr val="bg1"/>
          </a:solidFill>
          <a:ln w="762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改變表達和聆聽的方式</a:t>
            </a:r>
          </a:p>
        </p:txBody>
      </p:sp>
      <p:sp>
        <p:nvSpPr>
          <p:cNvPr id="10" name="雲朵形 9">
            <a:extLst>
              <a:ext uri="{FF2B5EF4-FFF2-40B4-BE49-F238E27FC236}">
                <a16:creationId xmlns:a16="http://schemas.microsoft.com/office/drawing/2014/main" id="{980A881F-BA06-8D67-31BF-B7E222215E7F}"/>
              </a:ext>
            </a:extLst>
          </p:cNvPr>
          <p:cNvSpPr/>
          <p:nvPr/>
        </p:nvSpPr>
        <p:spPr>
          <a:xfrm>
            <a:off x="5912411" y="1647211"/>
            <a:ext cx="2848069" cy="2491976"/>
          </a:xfrm>
          <a:prstGeom prst="cloud">
            <a:avLst/>
          </a:prstGeom>
          <a:solidFill>
            <a:srgbClr val="FFFFFF"/>
          </a:solidFill>
          <a:ln w="762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改變慣常的反應</a:t>
            </a:r>
          </a:p>
        </p:txBody>
      </p:sp>
      <p:sp>
        <p:nvSpPr>
          <p:cNvPr id="11" name="雲朵形 10">
            <a:extLst>
              <a:ext uri="{FF2B5EF4-FFF2-40B4-BE49-F238E27FC236}">
                <a16:creationId xmlns:a16="http://schemas.microsoft.com/office/drawing/2014/main" id="{1E65FFB8-86AB-366F-03D7-27A58B4513B2}"/>
              </a:ext>
            </a:extLst>
          </p:cNvPr>
          <p:cNvSpPr/>
          <p:nvPr/>
        </p:nvSpPr>
        <p:spPr>
          <a:xfrm>
            <a:off x="7775037" y="3649900"/>
            <a:ext cx="3307332" cy="2706450"/>
          </a:xfrm>
          <a:prstGeom prst="cloud">
            <a:avLst/>
          </a:prstGeom>
          <a:solidFill>
            <a:schemeClr val="bg1"/>
          </a:solidFill>
          <a:ln w="7620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根據自己的觀察、感受和需要，作出合適的反應</a:t>
            </a:r>
          </a:p>
        </p:txBody>
      </p:sp>
      <p:sp>
        <p:nvSpPr>
          <p:cNvPr id="12" name="矩形: 剪去對角角落 11">
            <a:extLst>
              <a:ext uri="{FF2B5EF4-FFF2-40B4-BE49-F238E27FC236}">
                <a16:creationId xmlns:a16="http://schemas.microsoft.com/office/drawing/2014/main" id="{293F4AA6-2F7F-4865-88B7-CEE2B254996E}"/>
              </a:ext>
            </a:extLst>
          </p:cNvPr>
          <p:cNvSpPr/>
          <p:nvPr/>
        </p:nvSpPr>
        <p:spPr>
          <a:xfrm>
            <a:off x="9355016" y="160435"/>
            <a:ext cx="2763297" cy="574529"/>
          </a:xfrm>
          <a:prstGeom prst="snip2DiagRect">
            <a:avLst/>
          </a:prstGeom>
          <a:solidFill>
            <a:srgbClr val="764BCD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範疇三：促進家長身心健康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「親子相尊重，溝通能達到」</a:t>
            </a:r>
          </a:p>
        </p:txBody>
      </p:sp>
    </p:spTree>
    <p:extLst>
      <p:ext uri="{BB962C8B-B14F-4D97-AF65-F5344CB8AC3E}">
        <p14:creationId xmlns:p14="http://schemas.microsoft.com/office/powerpoint/2010/main" val="40321324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DDFE2-B34E-BC8B-90AE-3DFC82D6BE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標題 9">
            <a:extLst>
              <a:ext uri="{FF2B5EF4-FFF2-40B4-BE49-F238E27FC236}">
                <a16:creationId xmlns:a16="http://schemas.microsoft.com/office/drawing/2014/main" id="{85EAF5D1-56DE-1813-812B-C16EDB82577C}"/>
              </a:ext>
            </a:extLst>
          </p:cNvPr>
          <p:cNvSpPr txBox="1">
            <a:spLocks/>
          </p:cNvSpPr>
          <p:nvPr/>
        </p:nvSpPr>
        <p:spPr>
          <a:xfrm>
            <a:off x="9428703" y="-191920"/>
            <a:ext cx="2763297" cy="528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n-HK" altLang="zh-TW" sz="15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投影片編號版面配置區 1">
            <a:extLst>
              <a:ext uri="{FF2B5EF4-FFF2-40B4-BE49-F238E27FC236}">
                <a16:creationId xmlns:a16="http://schemas.microsoft.com/office/drawing/2014/main" id="{90350360-A683-ED7E-7751-C1C77648F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7648" y="6356350"/>
            <a:ext cx="2743200" cy="365125"/>
          </a:xfrm>
        </p:spPr>
        <p:txBody>
          <a:bodyPr/>
          <a:lstStyle/>
          <a:p>
            <a:fld id="{A0482D78-9449-4653-B554-7E2F4EFC8E21}" type="slidenum">
              <a:rPr lang="en-HK" smtClean="0">
                <a:solidFill>
                  <a:schemeClr val="tx1"/>
                </a:solidFill>
              </a:rPr>
              <a:t>15</a:t>
            </a:fld>
            <a:endParaRPr lang="en-HK">
              <a:solidFill>
                <a:schemeClr val="tx1"/>
              </a:solidFill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4D71E009-8F0B-530A-5FF5-8684FB5FBF90}"/>
              </a:ext>
            </a:extLst>
          </p:cNvPr>
          <p:cNvSpPr/>
          <p:nvPr/>
        </p:nvSpPr>
        <p:spPr>
          <a:xfrm>
            <a:off x="1532801" y="802242"/>
            <a:ext cx="8759222" cy="761488"/>
          </a:xfrm>
          <a:prstGeom prst="roundRect">
            <a:avLst/>
          </a:prstGeom>
          <a:solidFill>
            <a:srgbClr val="9E86E2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有效的溝通技巧的四個核心步驟</a:t>
            </a:r>
            <a:r>
              <a:rPr lang="en-US" altLang="zh-TW" sz="40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r>
              <a:rPr lang="zh-TW" altLang="en-US" sz="40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過程</a:t>
            </a:r>
            <a:endParaRPr lang="zh-HK" altLang="en-US" sz="40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grpSp>
        <p:nvGrpSpPr>
          <p:cNvPr id="39" name="群組 38">
            <a:extLst>
              <a:ext uri="{FF2B5EF4-FFF2-40B4-BE49-F238E27FC236}">
                <a16:creationId xmlns:a16="http://schemas.microsoft.com/office/drawing/2014/main" id="{2882EB32-F31B-6367-6649-F6A50D96BCE6}"/>
              </a:ext>
            </a:extLst>
          </p:cNvPr>
          <p:cNvGrpSpPr/>
          <p:nvPr/>
        </p:nvGrpSpPr>
        <p:grpSpPr>
          <a:xfrm>
            <a:off x="631393" y="2082204"/>
            <a:ext cx="10731719" cy="3375819"/>
            <a:chOff x="309737" y="1735706"/>
            <a:chExt cx="10731719" cy="3375819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827478A-9BD6-81D5-3352-A6A64DB32194}"/>
                </a:ext>
              </a:extLst>
            </p:cNvPr>
            <p:cNvSpPr/>
            <p:nvPr/>
          </p:nvSpPr>
          <p:spPr>
            <a:xfrm>
              <a:off x="774332" y="2271821"/>
              <a:ext cx="2194708" cy="2701301"/>
            </a:xfrm>
            <a:prstGeom prst="roundRect">
              <a:avLst/>
            </a:prstGeom>
            <a:solidFill>
              <a:srgbClr val="E9E0F8"/>
            </a:solidFill>
            <a:ln w="101600">
              <a:solidFill>
                <a:srgbClr val="B69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zh-CN" altLang="en-US" sz="2800" b="1" u="sng" dirty="0">
                  <a:solidFill>
                    <a:srgbClr val="7030A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觀察</a:t>
              </a:r>
              <a:endParaRPr lang="en-US" altLang="zh-CN" sz="2800" b="1" u="sng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 algn="ctr"/>
              <a:r>
                <a:rPr lang="zh-TW" altLang="en-US" sz="2000" b="1" dirty="0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不要急於對事件作出價值判斷，嘗試作出</a:t>
              </a:r>
              <a:endParaRPr lang="en-US" altLang="zh-TW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 algn="ctr"/>
              <a:r>
                <a:rPr lang="zh-TW" altLang="en-US" sz="2000" b="1" dirty="0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事實的描述</a:t>
              </a:r>
              <a:endParaRPr lang="en-US" altLang="zh-TW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 algn="ctr"/>
              <a:endParaRPr 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 algn="ctr"/>
              <a:endParaRPr 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 algn="ctr"/>
              <a:endParaRPr lang="en-US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11" name="Rectangle: Rounded Corners 6">
              <a:extLst>
                <a:ext uri="{FF2B5EF4-FFF2-40B4-BE49-F238E27FC236}">
                  <a16:creationId xmlns:a16="http://schemas.microsoft.com/office/drawing/2014/main" id="{C9E3238B-F5F3-46C5-9F3E-E14D050F81E5}"/>
                </a:ext>
              </a:extLst>
            </p:cNvPr>
            <p:cNvSpPr/>
            <p:nvPr/>
          </p:nvSpPr>
          <p:spPr>
            <a:xfrm>
              <a:off x="3313554" y="2285578"/>
              <a:ext cx="2322544" cy="2687544"/>
            </a:xfrm>
            <a:prstGeom prst="roundRect">
              <a:avLst/>
            </a:prstGeom>
            <a:solidFill>
              <a:srgbClr val="E9E0F8"/>
            </a:solidFill>
            <a:ln w="101600">
              <a:solidFill>
                <a:srgbClr val="B69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zh-CN" altLang="en-US" sz="2800" b="1" u="sng">
                  <a:solidFill>
                    <a:srgbClr val="7030A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感受</a:t>
              </a:r>
              <a:endParaRPr lang="en-US" altLang="zh-CN" sz="2800" b="1" u="sng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 algn="ctr"/>
              <a:r>
                <a:rPr lang="zh-TW" altLang="en-US" sz="2000" b="1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認識自己的感受表達自己的感受</a:t>
              </a:r>
              <a:endParaRPr lang="en-US" altLang="zh-TW" sz="2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 algn="ctr"/>
              <a:endParaRPr lang="en-US" altLang="zh-TW" sz="2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 algn="ctr"/>
              <a:endParaRPr lang="en-US" altLang="zh-TW" sz="2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 algn="ctr"/>
              <a:endParaRPr lang="en-US" altLang="zh-TW" sz="2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endParaRPr lang="en-US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12" name="Rectangle: Rounded Corners 6">
              <a:extLst>
                <a:ext uri="{FF2B5EF4-FFF2-40B4-BE49-F238E27FC236}">
                  <a16:creationId xmlns:a16="http://schemas.microsoft.com/office/drawing/2014/main" id="{D1ECB1CF-9163-39EE-09FD-C78312D85DA1}"/>
                </a:ext>
              </a:extLst>
            </p:cNvPr>
            <p:cNvSpPr/>
            <p:nvPr/>
          </p:nvSpPr>
          <p:spPr>
            <a:xfrm>
              <a:off x="5980611" y="2285578"/>
              <a:ext cx="2322543" cy="2687544"/>
            </a:xfrm>
            <a:prstGeom prst="roundRect">
              <a:avLst/>
            </a:prstGeom>
            <a:solidFill>
              <a:srgbClr val="E9E0F8"/>
            </a:solidFill>
            <a:ln w="101600">
              <a:solidFill>
                <a:srgbClr val="B69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zh-CN" altLang="en-US" sz="2800" b="1" u="sng" dirty="0">
                  <a:solidFill>
                    <a:srgbClr val="7030A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需要</a:t>
              </a:r>
              <a:endParaRPr lang="en-US" altLang="zh-CN" sz="2800" b="1" u="sng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 algn="ctr"/>
              <a:r>
                <a:rPr lang="zh-TW" altLang="en-US" sz="2000" b="1" dirty="0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表達自己的需要</a:t>
              </a:r>
              <a:endParaRPr lang="en-US" altLang="zh-TW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 algn="ctr"/>
              <a:endParaRPr lang="en-US" altLang="zh-TW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 algn="ctr"/>
              <a:endParaRPr lang="en-US" altLang="zh-TW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 algn="ctr"/>
              <a:endParaRPr lang="en-US" altLang="zh-TW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 algn="ctr"/>
              <a:endParaRPr lang="en-US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endParaRPr lang="en-US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13" name="Rectangle: Rounded Corners 6">
              <a:extLst>
                <a:ext uri="{FF2B5EF4-FFF2-40B4-BE49-F238E27FC236}">
                  <a16:creationId xmlns:a16="http://schemas.microsoft.com/office/drawing/2014/main" id="{A8CF494A-1EA9-4DEA-2835-7AF1F8159AEA}"/>
                </a:ext>
              </a:extLst>
            </p:cNvPr>
            <p:cNvSpPr/>
            <p:nvPr/>
          </p:nvSpPr>
          <p:spPr>
            <a:xfrm>
              <a:off x="8647667" y="2285578"/>
              <a:ext cx="2393789" cy="2701300"/>
            </a:xfrm>
            <a:prstGeom prst="roundRect">
              <a:avLst/>
            </a:prstGeom>
            <a:solidFill>
              <a:srgbClr val="E9E0F8"/>
            </a:solidFill>
            <a:ln w="101600">
              <a:solidFill>
                <a:srgbClr val="B69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200000"/>
                </a:lnSpc>
              </a:pPr>
              <a:r>
                <a:rPr lang="zh-CN" altLang="en-US" sz="2800" b="1" u="sng">
                  <a:solidFill>
                    <a:srgbClr val="7030A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請求</a:t>
              </a:r>
              <a:endParaRPr lang="en-US" altLang="zh-CN" sz="2800" b="1" u="sng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 algn="ctr"/>
              <a:r>
                <a:rPr lang="zh-TW" altLang="en-US" sz="2000" b="1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提出你的要求，給予選擇的機會</a:t>
              </a:r>
              <a:endParaRPr lang="en-US" altLang="zh-TW" sz="2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 algn="ctr"/>
              <a:endParaRPr lang="en-US" altLang="zh-TW" sz="2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 algn="ctr"/>
              <a:endParaRPr lang="en-US" altLang="zh-TW" sz="2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endParaRPr lang="en-US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endParaRPr lang="en-US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endParaRPr lang="en-US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0B9B5A6B-BB69-269E-8B37-0E5B322900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9737" y="1820983"/>
              <a:ext cx="929189" cy="929189"/>
            </a:xfrm>
            <a:prstGeom prst="rect">
              <a:avLst/>
            </a:prstGeom>
          </p:spPr>
        </p:pic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6E519FEC-5C74-DD45-E2AE-3A3362EC3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89228" y="1807226"/>
              <a:ext cx="929189" cy="929189"/>
            </a:xfrm>
            <a:prstGeom prst="rect">
              <a:avLst/>
            </a:prstGeom>
          </p:spPr>
        </p:pic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B1807491-AE71-B1F9-7B4D-E2AD27160A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48099" y="1830371"/>
              <a:ext cx="929189" cy="929189"/>
            </a:xfrm>
            <a:prstGeom prst="rect">
              <a:avLst/>
            </a:prstGeom>
          </p:spPr>
        </p:pic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A17406DD-B5BB-3F49-5656-511E8C7190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13719" y="1735706"/>
              <a:ext cx="941297" cy="941297"/>
            </a:xfrm>
            <a:prstGeom prst="rect">
              <a:avLst/>
            </a:prstGeom>
          </p:spPr>
        </p:pic>
        <p:pic>
          <p:nvPicPr>
            <p:cNvPr id="32" name="圖形 31" descr="好主意 外框">
              <a:extLst>
                <a:ext uri="{FF2B5EF4-FFF2-40B4-BE49-F238E27FC236}">
                  <a16:creationId xmlns:a16="http://schemas.microsoft.com/office/drawing/2014/main" id="{8FE545D0-EFAD-3CF3-2FEA-5F380247C0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685858" y="3926732"/>
              <a:ext cx="1005526" cy="1005526"/>
            </a:xfrm>
            <a:prstGeom prst="rect">
              <a:avLst/>
            </a:prstGeom>
          </p:spPr>
        </p:pic>
        <p:pic>
          <p:nvPicPr>
            <p:cNvPr id="34" name="圖形 33" descr="心形 外框">
              <a:extLst>
                <a:ext uri="{FF2B5EF4-FFF2-40B4-BE49-F238E27FC236}">
                  <a16:creationId xmlns:a16="http://schemas.microsoft.com/office/drawing/2014/main" id="{D0B1F877-3CA7-43EB-9C57-7640176C06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015998" y="3954152"/>
              <a:ext cx="978106" cy="978106"/>
            </a:xfrm>
            <a:prstGeom prst="rect">
              <a:avLst/>
            </a:prstGeom>
          </p:spPr>
        </p:pic>
        <p:pic>
          <p:nvPicPr>
            <p:cNvPr id="36" name="圖形 35" descr="眼睛 外框">
              <a:extLst>
                <a:ext uri="{FF2B5EF4-FFF2-40B4-BE49-F238E27FC236}">
                  <a16:creationId xmlns:a16="http://schemas.microsoft.com/office/drawing/2014/main" id="{619FC51A-12C4-7B2A-B556-836448922A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324213" y="4026663"/>
              <a:ext cx="1084862" cy="1084862"/>
            </a:xfrm>
            <a:prstGeom prst="rect">
              <a:avLst/>
            </a:prstGeom>
          </p:spPr>
        </p:pic>
        <p:pic>
          <p:nvPicPr>
            <p:cNvPr id="38" name="圖形 37" descr="張開手 外框">
              <a:extLst>
                <a:ext uri="{FF2B5EF4-FFF2-40B4-BE49-F238E27FC236}">
                  <a16:creationId xmlns:a16="http://schemas.microsoft.com/office/drawing/2014/main" id="{967F0711-5DF6-B609-3F0E-48563B894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355016" y="3941638"/>
              <a:ext cx="1084862" cy="1084862"/>
            </a:xfrm>
            <a:prstGeom prst="rect">
              <a:avLst/>
            </a:prstGeom>
          </p:spPr>
        </p:pic>
      </p:grpSp>
      <p:pic>
        <p:nvPicPr>
          <p:cNvPr id="40" name="Picture 4" descr="與媽媽建議產生共鳴的兒童插畫">
            <a:extLst>
              <a:ext uri="{FF2B5EF4-FFF2-40B4-BE49-F238E27FC236}">
                <a16:creationId xmlns:a16="http://schemas.microsoft.com/office/drawing/2014/main" id="{E4367F5A-D624-D1B6-5A02-55F82E1DD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3449" y="850217"/>
            <a:ext cx="1984864" cy="1815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8">
            <a:extLst>
              <a:ext uri="{FF2B5EF4-FFF2-40B4-BE49-F238E27FC236}">
                <a16:creationId xmlns:a16="http://schemas.microsoft.com/office/drawing/2014/main" id="{8CA5DA09-1658-CDC8-A3B7-8284DC892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116"/>
          <a:stretch>
            <a:fillRect/>
          </a:stretch>
        </p:blipFill>
        <p:spPr bwMode="auto">
          <a:xfrm>
            <a:off x="-407270" y="5006975"/>
            <a:ext cx="3370262" cy="185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矩形: 剪去對角角落 21">
            <a:extLst>
              <a:ext uri="{FF2B5EF4-FFF2-40B4-BE49-F238E27FC236}">
                <a16:creationId xmlns:a16="http://schemas.microsoft.com/office/drawing/2014/main" id="{6E4498EC-0390-4B4D-884D-42A748B34C83}"/>
              </a:ext>
            </a:extLst>
          </p:cNvPr>
          <p:cNvSpPr/>
          <p:nvPr/>
        </p:nvSpPr>
        <p:spPr>
          <a:xfrm>
            <a:off x="9355016" y="160435"/>
            <a:ext cx="2763297" cy="574529"/>
          </a:xfrm>
          <a:prstGeom prst="snip2DiagRect">
            <a:avLst/>
          </a:prstGeom>
          <a:solidFill>
            <a:srgbClr val="764BCD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範疇三：促進家長身心健康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「親子相尊重，溝通能達到」</a:t>
            </a:r>
          </a:p>
        </p:txBody>
      </p:sp>
    </p:spTree>
    <p:extLst>
      <p:ext uri="{BB962C8B-B14F-4D97-AF65-F5344CB8AC3E}">
        <p14:creationId xmlns:p14="http://schemas.microsoft.com/office/powerpoint/2010/main" val="22058862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721625-7F67-62AB-6D5D-41239CA870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標題 9">
            <a:extLst>
              <a:ext uri="{FF2B5EF4-FFF2-40B4-BE49-F238E27FC236}">
                <a16:creationId xmlns:a16="http://schemas.microsoft.com/office/drawing/2014/main" id="{FBECEA84-4ACD-7241-CA37-77DAE2BD510E}"/>
              </a:ext>
            </a:extLst>
          </p:cNvPr>
          <p:cNvSpPr txBox="1">
            <a:spLocks/>
          </p:cNvSpPr>
          <p:nvPr/>
        </p:nvSpPr>
        <p:spPr>
          <a:xfrm>
            <a:off x="9428703" y="-191920"/>
            <a:ext cx="2763297" cy="528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n-HK" altLang="zh-TW" sz="15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投影片編號版面配置區 1">
            <a:extLst>
              <a:ext uri="{FF2B5EF4-FFF2-40B4-BE49-F238E27FC236}">
                <a16:creationId xmlns:a16="http://schemas.microsoft.com/office/drawing/2014/main" id="{949BD5A9-1544-FA1B-9795-C9B2F680C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7648" y="6356350"/>
            <a:ext cx="2743200" cy="365125"/>
          </a:xfrm>
        </p:spPr>
        <p:txBody>
          <a:bodyPr/>
          <a:lstStyle/>
          <a:p>
            <a:fld id="{A0482D78-9449-4653-B554-7E2F4EFC8E21}" type="slidenum">
              <a:rPr lang="en-HK" smtClean="0">
                <a:solidFill>
                  <a:schemeClr val="tx1"/>
                </a:solidFill>
              </a:rPr>
              <a:t>16</a:t>
            </a:fld>
            <a:endParaRPr lang="en-HK">
              <a:solidFill>
                <a:schemeClr val="tx1"/>
              </a:solidFill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897658CF-BE0F-0178-0BA0-CF4D044B23CC}"/>
              </a:ext>
            </a:extLst>
          </p:cNvPr>
          <p:cNvSpPr/>
          <p:nvPr/>
        </p:nvSpPr>
        <p:spPr>
          <a:xfrm>
            <a:off x="290705" y="326131"/>
            <a:ext cx="3371542" cy="662713"/>
          </a:xfrm>
          <a:prstGeom prst="roundRect">
            <a:avLst/>
          </a:prstGeom>
          <a:solidFill>
            <a:srgbClr val="9E86E2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第一步：觀察</a:t>
            </a:r>
            <a:endParaRPr lang="zh-HK" altLang="en-US" sz="32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C8A0ADA3-41A1-26BD-2FCC-834470F76E7B}"/>
              </a:ext>
            </a:extLst>
          </p:cNvPr>
          <p:cNvSpPr txBox="1"/>
          <p:nvPr/>
        </p:nvSpPr>
        <p:spPr>
          <a:xfrm>
            <a:off x="1050758" y="1870355"/>
            <a:ext cx="10090484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0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不要急於對事件作出價值判斷，</a:t>
            </a:r>
            <a:r>
              <a:rPr lang="zh-TW" altLang="en-US" sz="2800" b="1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觀</a:t>
            </a:r>
            <a:r>
              <a:rPr lang="zh-TW" altLang="en-US" sz="3000" b="1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察並嘗試作出事實的描述</a:t>
            </a:r>
            <a:r>
              <a:rPr lang="zh-TW" altLang="en-US" sz="30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，不準確或不客觀的評論往往會引起子女的反駁或辯解，阻礙了有效的溝通。</a:t>
            </a:r>
            <a:endParaRPr lang="zh-TW" altLang="en-US" sz="300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6" name="矩形: 剪去對角角落 15">
            <a:extLst>
              <a:ext uri="{FF2B5EF4-FFF2-40B4-BE49-F238E27FC236}">
                <a16:creationId xmlns:a16="http://schemas.microsoft.com/office/drawing/2014/main" id="{4E8BA033-9BCB-4B82-B786-C69A2D1EB4B2}"/>
              </a:ext>
            </a:extLst>
          </p:cNvPr>
          <p:cNvSpPr/>
          <p:nvPr/>
        </p:nvSpPr>
        <p:spPr>
          <a:xfrm>
            <a:off x="9355016" y="160435"/>
            <a:ext cx="2763297" cy="574529"/>
          </a:xfrm>
          <a:prstGeom prst="snip2DiagRect">
            <a:avLst/>
          </a:prstGeom>
          <a:solidFill>
            <a:srgbClr val="764BCD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範疇三：促進家長身心健康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「親子相尊重，溝通能達到」</a:t>
            </a:r>
          </a:p>
        </p:txBody>
      </p: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5444710F-8284-4C04-88C8-BDE72717470D}"/>
              </a:ext>
            </a:extLst>
          </p:cNvPr>
          <p:cNvGrpSpPr/>
          <p:nvPr/>
        </p:nvGrpSpPr>
        <p:grpSpPr>
          <a:xfrm>
            <a:off x="3427420" y="200387"/>
            <a:ext cx="920759" cy="892939"/>
            <a:chOff x="8165426" y="439407"/>
            <a:chExt cx="1093509" cy="1057630"/>
          </a:xfrm>
        </p:grpSpPr>
        <p:sp>
          <p:nvSpPr>
            <p:cNvPr id="18" name="流程圖: 接點 17">
              <a:extLst>
                <a:ext uri="{FF2B5EF4-FFF2-40B4-BE49-F238E27FC236}">
                  <a16:creationId xmlns:a16="http://schemas.microsoft.com/office/drawing/2014/main" id="{BFEFB169-6D78-4DF0-933F-A85A65F76CE0}"/>
                </a:ext>
              </a:extLst>
            </p:cNvPr>
            <p:cNvSpPr/>
            <p:nvPr/>
          </p:nvSpPr>
          <p:spPr>
            <a:xfrm>
              <a:off x="8165426" y="439408"/>
              <a:ext cx="1093509" cy="1057629"/>
            </a:xfrm>
            <a:prstGeom prst="flowChartConnector">
              <a:avLst/>
            </a:prstGeom>
            <a:solidFill>
              <a:srgbClr val="E9E0F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pic>
          <p:nvPicPr>
            <p:cNvPr id="19" name="圖形 18" descr="眼睛 外框">
              <a:extLst>
                <a:ext uri="{FF2B5EF4-FFF2-40B4-BE49-F238E27FC236}">
                  <a16:creationId xmlns:a16="http://schemas.microsoft.com/office/drawing/2014/main" id="{4DF10F9F-2D8B-4A25-BA0B-59C7F5199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201306" y="439407"/>
              <a:ext cx="1057629" cy="1057629"/>
            </a:xfrm>
            <a:prstGeom prst="rect">
              <a:avLst/>
            </a:prstGeom>
          </p:spPr>
        </p:pic>
      </p:grpSp>
      <p:sp>
        <p:nvSpPr>
          <p:cNvPr id="6" name="矩形 5">
            <a:extLst>
              <a:ext uri="{FF2B5EF4-FFF2-40B4-BE49-F238E27FC236}">
                <a16:creationId xmlns:a16="http://schemas.microsoft.com/office/drawing/2014/main" id="{1651D24F-5E4D-41AF-9371-AF7899AD133C}"/>
              </a:ext>
            </a:extLst>
          </p:cNvPr>
          <p:cNvSpPr/>
          <p:nvPr/>
        </p:nvSpPr>
        <p:spPr>
          <a:xfrm>
            <a:off x="1652752" y="3429000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建議表達的例子：</a:t>
            </a:r>
            <a:endParaRPr lang="en-HK" sz="24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3" name="語音泡泡: 圓角矩形 22">
            <a:extLst>
              <a:ext uri="{FF2B5EF4-FFF2-40B4-BE49-F238E27FC236}">
                <a16:creationId xmlns:a16="http://schemas.microsoft.com/office/drawing/2014/main" id="{3A749DEF-AFB1-4B5B-8AB5-7B752B3B65EF}"/>
              </a:ext>
            </a:extLst>
          </p:cNvPr>
          <p:cNvSpPr/>
          <p:nvPr/>
        </p:nvSpPr>
        <p:spPr>
          <a:xfrm>
            <a:off x="1703082" y="3886772"/>
            <a:ext cx="8836166" cy="746398"/>
          </a:xfrm>
          <a:prstGeom prst="wedgeRoundRectCallout">
            <a:avLst>
              <a:gd name="adj1" fmla="val -29389"/>
              <a:gd name="adj2" fmla="val 39390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「而家晚上</a:t>
            </a:r>
            <a:r>
              <a:rPr lang="en-US" altLang="zh-TW" sz="24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12</a:t>
            </a:r>
            <a:r>
              <a:rPr lang="zh-TW" altLang="en-US" sz="24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點啦，你先至番，發短訊又收唔到你嘅回覆。」</a:t>
            </a:r>
          </a:p>
        </p:txBody>
      </p:sp>
      <p:pic>
        <p:nvPicPr>
          <p:cNvPr id="24" name="圖形 23" descr="徽章 (記號1) 以實心填滿">
            <a:extLst>
              <a:ext uri="{FF2B5EF4-FFF2-40B4-BE49-F238E27FC236}">
                <a16:creationId xmlns:a16="http://schemas.microsoft.com/office/drawing/2014/main" id="{9D22A180-E4D5-4746-9DA9-33FC0D1715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5705" y="3798697"/>
            <a:ext cx="922548" cy="922548"/>
          </a:xfrm>
          <a:prstGeom prst="rect">
            <a:avLst/>
          </a:prstGeom>
        </p:spPr>
      </p:pic>
      <p:pic>
        <p:nvPicPr>
          <p:cNvPr id="29" name="Picture 4" descr="與媽媽建議產生共鳴的兒童插畫">
            <a:extLst>
              <a:ext uri="{FF2B5EF4-FFF2-40B4-BE49-F238E27FC236}">
                <a16:creationId xmlns:a16="http://schemas.microsoft.com/office/drawing/2014/main" id="{66225BAE-BAD7-4100-8DBA-54933EE14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490" y="4528471"/>
            <a:ext cx="2743200" cy="2509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B9F57C7E-8660-417E-B6C4-63D331BA8C7B}"/>
              </a:ext>
            </a:extLst>
          </p:cNvPr>
          <p:cNvSpPr/>
          <p:nvPr/>
        </p:nvSpPr>
        <p:spPr>
          <a:xfrm>
            <a:off x="1187204" y="1225183"/>
            <a:ext cx="96231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u="sng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處境一：子女晚上仍未回家，家長連續嘗試聯絡失敗</a:t>
            </a:r>
            <a:endParaRPr lang="en-HK" sz="3200" b="1" u="sng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987191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721625-7F67-62AB-6D5D-41239CA870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標題 9">
            <a:extLst>
              <a:ext uri="{FF2B5EF4-FFF2-40B4-BE49-F238E27FC236}">
                <a16:creationId xmlns:a16="http://schemas.microsoft.com/office/drawing/2014/main" id="{FBECEA84-4ACD-7241-CA37-77DAE2BD510E}"/>
              </a:ext>
            </a:extLst>
          </p:cNvPr>
          <p:cNvSpPr txBox="1">
            <a:spLocks/>
          </p:cNvSpPr>
          <p:nvPr/>
        </p:nvSpPr>
        <p:spPr>
          <a:xfrm>
            <a:off x="9428703" y="-191920"/>
            <a:ext cx="2763297" cy="528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n-HK" altLang="zh-TW" sz="15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投影片編號版面配置區 1">
            <a:extLst>
              <a:ext uri="{FF2B5EF4-FFF2-40B4-BE49-F238E27FC236}">
                <a16:creationId xmlns:a16="http://schemas.microsoft.com/office/drawing/2014/main" id="{949BD5A9-1544-FA1B-9795-C9B2F680C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7648" y="6356350"/>
            <a:ext cx="2743200" cy="365125"/>
          </a:xfrm>
        </p:spPr>
        <p:txBody>
          <a:bodyPr/>
          <a:lstStyle/>
          <a:p>
            <a:fld id="{A0482D78-9449-4653-B554-7E2F4EFC8E21}" type="slidenum">
              <a:rPr lang="en-HK" smtClean="0">
                <a:solidFill>
                  <a:schemeClr val="tx1"/>
                </a:solidFill>
              </a:rPr>
              <a:t>17</a:t>
            </a:fld>
            <a:endParaRPr lang="en-HK">
              <a:solidFill>
                <a:schemeClr val="tx1"/>
              </a:solidFill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897658CF-BE0F-0178-0BA0-CF4D044B23CC}"/>
              </a:ext>
            </a:extLst>
          </p:cNvPr>
          <p:cNvSpPr/>
          <p:nvPr/>
        </p:nvSpPr>
        <p:spPr>
          <a:xfrm>
            <a:off x="241329" y="403607"/>
            <a:ext cx="3776683" cy="662713"/>
          </a:xfrm>
          <a:prstGeom prst="roundRect">
            <a:avLst/>
          </a:prstGeom>
          <a:solidFill>
            <a:srgbClr val="9E86E2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第二步：感受   </a:t>
            </a:r>
            <a:endParaRPr lang="zh-HK" altLang="en-US" sz="32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8" name="想法泡泡: 雲朵 7">
            <a:extLst>
              <a:ext uri="{FF2B5EF4-FFF2-40B4-BE49-F238E27FC236}">
                <a16:creationId xmlns:a16="http://schemas.microsoft.com/office/drawing/2014/main" id="{43CD01E6-EE3F-1818-9DFA-993336A55585}"/>
              </a:ext>
            </a:extLst>
          </p:cNvPr>
          <p:cNvSpPr/>
          <p:nvPr/>
        </p:nvSpPr>
        <p:spPr>
          <a:xfrm>
            <a:off x="8659685" y="2910981"/>
            <a:ext cx="2228849" cy="1477328"/>
          </a:xfrm>
          <a:prstGeom prst="cloudCallout">
            <a:avLst>
              <a:gd name="adj1" fmla="val -84063"/>
              <a:gd name="adj2" fmla="val 47619"/>
            </a:avLst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我現在有甚麼感受？</a:t>
            </a:r>
          </a:p>
        </p:txBody>
      </p:sp>
      <p:sp>
        <p:nvSpPr>
          <p:cNvPr id="9" name="想法泡泡: 雲朵 8">
            <a:extLst>
              <a:ext uri="{FF2B5EF4-FFF2-40B4-BE49-F238E27FC236}">
                <a16:creationId xmlns:a16="http://schemas.microsoft.com/office/drawing/2014/main" id="{488C5766-12A2-7AE7-7383-F8372238C57B}"/>
              </a:ext>
            </a:extLst>
          </p:cNvPr>
          <p:cNvSpPr/>
          <p:nvPr/>
        </p:nvSpPr>
        <p:spPr>
          <a:xfrm>
            <a:off x="1447725" y="3267664"/>
            <a:ext cx="2371104" cy="1684144"/>
          </a:xfrm>
          <a:prstGeom prst="cloudCallout">
            <a:avLst>
              <a:gd name="adj1" fmla="val 88596"/>
              <a:gd name="adj2" fmla="val 24200"/>
            </a:avLst>
          </a:prstGeom>
          <a:noFill/>
          <a:ln w="7620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為甚麼我會有這些感受？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92DFA82D-AE52-C5E9-A1B1-0CF15EAF7892}"/>
              </a:ext>
            </a:extLst>
          </p:cNvPr>
          <p:cNvSpPr txBox="1"/>
          <p:nvPr/>
        </p:nvSpPr>
        <p:spPr>
          <a:xfrm>
            <a:off x="4192724" y="5083480"/>
            <a:ext cx="401360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3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停一停，想一想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31AC0A53-F7A8-CC38-42EA-7F23A82B5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6591" y="3197966"/>
            <a:ext cx="1638465" cy="1869324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24F02523-B5A5-83A5-8F6E-3836FCAE65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583"/>
          <a:stretch/>
        </p:blipFill>
        <p:spPr>
          <a:xfrm>
            <a:off x="4192724" y="3094599"/>
            <a:ext cx="2102960" cy="2076059"/>
          </a:xfrm>
          <a:prstGeom prst="rect">
            <a:avLst/>
          </a:prstGeom>
        </p:spPr>
      </p:pic>
      <p:grpSp>
        <p:nvGrpSpPr>
          <p:cNvPr id="20" name="群組 19">
            <a:extLst>
              <a:ext uri="{FF2B5EF4-FFF2-40B4-BE49-F238E27FC236}">
                <a16:creationId xmlns:a16="http://schemas.microsoft.com/office/drawing/2014/main" id="{9A405E77-770A-86FD-308A-422FF0E4817C}"/>
              </a:ext>
            </a:extLst>
          </p:cNvPr>
          <p:cNvGrpSpPr/>
          <p:nvPr/>
        </p:nvGrpSpPr>
        <p:grpSpPr>
          <a:xfrm>
            <a:off x="3557632" y="253061"/>
            <a:ext cx="920759" cy="892938"/>
            <a:chOff x="8868318" y="981993"/>
            <a:chExt cx="920759" cy="892938"/>
          </a:xfrm>
        </p:grpSpPr>
        <p:sp>
          <p:nvSpPr>
            <p:cNvPr id="21" name="流程圖: 接點 20">
              <a:extLst>
                <a:ext uri="{FF2B5EF4-FFF2-40B4-BE49-F238E27FC236}">
                  <a16:creationId xmlns:a16="http://schemas.microsoft.com/office/drawing/2014/main" id="{2E304F53-8D7C-A233-B990-A33E73C35A6A}"/>
                </a:ext>
              </a:extLst>
            </p:cNvPr>
            <p:cNvSpPr/>
            <p:nvPr/>
          </p:nvSpPr>
          <p:spPr>
            <a:xfrm>
              <a:off x="8868318" y="981993"/>
              <a:ext cx="920759" cy="892938"/>
            </a:xfrm>
            <a:prstGeom prst="flowChartConnector">
              <a:avLst/>
            </a:prstGeom>
            <a:solidFill>
              <a:srgbClr val="E9E0F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>
                <a:solidFill>
                  <a:sysClr val="windowText" lastClr="000000"/>
                </a:solidFill>
              </a:endParaRPr>
            </a:p>
          </p:txBody>
        </p:sp>
        <p:pic>
          <p:nvPicPr>
            <p:cNvPr id="22" name="圖形 21" descr="心形 外框">
              <a:extLst>
                <a:ext uri="{FF2B5EF4-FFF2-40B4-BE49-F238E27FC236}">
                  <a16:creationId xmlns:a16="http://schemas.microsoft.com/office/drawing/2014/main" id="{72728934-56B1-DB17-EFC7-3D6D4896E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908703" y="1026238"/>
              <a:ext cx="839991" cy="839991"/>
            </a:xfrm>
            <a:prstGeom prst="rect">
              <a:avLst/>
            </a:prstGeom>
          </p:spPr>
        </p:pic>
      </p:grpSp>
      <p:sp>
        <p:nvSpPr>
          <p:cNvPr id="16" name="矩形: 剪去對角角落 15">
            <a:extLst>
              <a:ext uri="{FF2B5EF4-FFF2-40B4-BE49-F238E27FC236}">
                <a16:creationId xmlns:a16="http://schemas.microsoft.com/office/drawing/2014/main" id="{4E8BA033-9BCB-4B82-B786-C69A2D1EB4B2}"/>
              </a:ext>
            </a:extLst>
          </p:cNvPr>
          <p:cNvSpPr/>
          <p:nvPr/>
        </p:nvSpPr>
        <p:spPr>
          <a:xfrm>
            <a:off x="9355016" y="160435"/>
            <a:ext cx="2763297" cy="574529"/>
          </a:xfrm>
          <a:prstGeom prst="snip2DiagRect">
            <a:avLst/>
          </a:prstGeom>
          <a:solidFill>
            <a:srgbClr val="764BCD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範疇三：促進家長身心健康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「親子相尊重，溝通能達到」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549EF6A-9176-46F9-B147-8F58E5AFAAA9}"/>
              </a:ext>
            </a:extLst>
          </p:cNvPr>
          <p:cNvSpPr/>
          <p:nvPr/>
        </p:nvSpPr>
        <p:spPr>
          <a:xfrm>
            <a:off x="1165264" y="1728326"/>
            <a:ext cx="98614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000" b="1">
                <a:solidFill>
                  <a:srgbClr val="773BA5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認識及表達自己的感受</a:t>
            </a:r>
            <a:r>
              <a:rPr lang="zh-TW" altLang="en-US" sz="300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是有效溝通的重要一環。當事情或親子的互動引起強烈的負面情緒時，我們無法準確知道自己的感受。不要以責罵方式表達或收藏感受。</a:t>
            </a:r>
            <a:endParaRPr lang="en-HK" sz="30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AA43D389-2045-4988-B686-81D193024868}"/>
              </a:ext>
            </a:extLst>
          </p:cNvPr>
          <p:cNvSpPr/>
          <p:nvPr/>
        </p:nvSpPr>
        <p:spPr>
          <a:xfrm>
            <a:off x="1513505" y="5170658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建議表達的例子：</a:t>
            </a:r>
            <a:endParaRPr lang="en-HK" sz="24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8" name="語音泡泡: 圓角矩形 17">
            <a:extLst>
              <a:ext uri="{FF2B5EF4-FFF2-40B4-BE49-F238E27FC236}">
                <a16:creationId xmlns:a16="http://schemas.microsoft.com/office/drawing/2014/main" id="{E0794502-6015-4E0C-B6C5-C39AE16576FD}"/>
              </a:ext>
            </a:extLst>
          </p:cNvPr>
          <p:cNvSpPr/>
          <p:nvPr/>
        </p:nvSpPr>
        <p:spPr>
          <a:xfrm>
            <a:off x="2836944" y="5754506"/>
            <a:ext cx="7469533" cy="746398"/>
          </a:xfrm>
          <a:prstGeom prst="wedgeRoundRectCallout">
            <a:avLst>
              <a:gd name="adj1" fmla="val -29389"/>
              <a:gd name="adj2" fmla="val 39390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「我好擔心，我怕你遇到危險。」</a:t>
            </a:r>
          </a:p>
        </p:txBody>
      </p:sp>
      <p:pic>
        <p:nvPicPr>
          <p:cNvPr id="19" name="圖形 18" descr="徽章 (記號1) 以實心填滿">
            <a:extLst>
              <a:ext uri="{FF2B5EF4-FFF2-40B4-BE49-F238E27FC236}">
                <a16:creationId xmlns:a16="http://schemas.microsoft.com/office/drawing/2014/main" id="{10724E4F-49FA-4AE6-9426-FD4CD9D3CF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31287" y="5608359"/>
            <a:ext cx="922548" cy="922548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87031899-C3A1-4104-A350-5324E90E8783}"/>
              </a:ext>
            </a:extLst>
          </p:cNvPr>
          <p:cNvSpPr/>
          <p:nvPr/>
        </p:nvSpPr>
        <p:spPr>
          <a:xfrm>
            <a:off x="1187204" y="1225183"/>
            <a:ext cx="96231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u="sng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處境一：子女晚上仍未回家，家長連續嘗試聯絡失敗</a:t>
            </a:r>
            <a:endParaRPr lang="en-HK" sz="3200" b="1" u="sng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301242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DC2455-0A6D-33FF-0AAC-FD9986E7E6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標題 9">
            <a:extLst>
              <a:ext uri="{FF2B5EF4-FFF2-40B4-BE49-F238E27FC236}">
                <a16:creationId xmlns:a16="http://schemas.microsoft.com/office/drawing/2014/main" id="{0CD5A024-2C20-6B69-2A56-1E173B2C4F7B}"/>
              </a:ext>
            </a:extLst>
          </p:cNvPr>
          <p:cNvSpPr txBox="1">
            <a:spLocks/>
          </p:cNvSpPr>
          <p:nvPr/>
        </p:nvSpPr>
        <p:spPr>
          <a:xfrm>
            <a:off x="9428703" y="-191920"/>
            <a:ext cx="2763297" cy="528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n-HK" altLang="zh-TW" sz="15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投影片編號版面配置區 1">
            <a:extLst>
              <a:ext uri="{FF2B5EF4-FFF2-40B4-BE49-F238E27FC236}">
                <a16:creationId xmlns:a16="http://schemas.microsoft.com/office/drawing/2014/main" id="{85197EFE-31E3-053C-28AF-CAEE8E74D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7648" y="6356350"/>
            <a:ext cx="2743200" cy="365125"/>
          </a:xfrm>
        </p:spPr>
        <p:txBody>
          <a:bodyPr/>
          <a:lstStyle/>
          <a:p>
            <a:fld id="{A0482D78-9449-4653-B554-7E2F4EFC8E21}" type="slidenum">
              <a:rPr lang="en-HK" smtClean="0">
                <a:solidFill>
                  <a:schemeClr val="tx1"/>
                </a:solidFill>
              </a:rPr>
              <a:t>18</a:t>
            </a:fld>
            <a:endParaRPr lang="en-HK">
              <a:solidFill>
                <a:schemeClr val="tx1"/>
              </a:solidFill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7ED1F05E-547F-E495-60E2-241182FF35B2}"/>
              </a:ext>
            </a:extLst>
          </p:cNvPr>
          <p:cNvSpPr/>
          <p:nvPr/>
        </p:nvSpPr>
        <p:spPr>
          <a:xfrm>
            <a:off x="404047" y="381514"/>
            <a:ext cx="3712250" cy="724901"/>
          </a:xfrm>
          <a:prstGeom prst="roundRect">
            <a:avLst/>
          </a:prstGeom>
          <a:solidFill>
            <a:srgbClr val="9E86E2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第三步：需要</a:t>
            </a:r>
          </a:p>
        </p:txBody>
      </p: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A4F1BC4E-A78B-DA53-699D-281611C190CF}"/>
              </a:ext>
            </a:extLst>
          </p:cNvPr>
          <p:cNvGrpSpPr/>
          <p:nvPr/>
        </p:nvGrpSpPr>
        <p:grpSpPr>
          <a:xfrm>
            <a:off x="3655918" y="230205"/>
            <a:ext cx="920759" cy="892938"/>
            <a:chOff x="10139505" y="3760743"/>
            <a:chExt cx="920759" cy="892938"/>
          </a:xfrm>
        </p:grpSpPr>
        <p:sp>
          <p:nvSpPr>
            <p:cNvPr id="18" name="流程圖: 接點 17">
              <a:extLst>
                <a:ext uri="{FF2B5EF4-FFF2-40B4-BE49-F238E27FC236}">
                  <a16:creationId xmlns:a16="http://schemas.microsoft.com/office/drawing/2014/main" id="{B7A20D3A-109C-2969-8DDE-4D3C61D7267A}"/>
                </a:ext>
              </a:extLst>
            </p:cNvPr>
            <p:cNvSpPr/>
            <p:nvPr/>
          </p:nvSpPr>
          <p:spPr>
            <a:xfrm>
              <a:off x="10139505" y="3760743"/>
              <a:ext cx="920759" cy="892938"/>
            </a:xfrm>
            <a:prstGeom prst="flowChartConnector">
              <a:avLst/>
            </a:prstGeom>
            <a:solidFill>
              <a:srgbClr val="E9E0F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pic>
          <p:nvPicPr>
            <p:cNvPr id="20" name="圖形 19" descr="好主意 外框">
              <a:extLst>
                <a:ext uri="{FF2B5EF4-FFF2-40B4-BE49-F238E27FC236}">
                  <a16:creationId xmlns:a16="http://schemas.microsoft.com/office/drawing/2014/main" id="{BF075BB3-3322-DC2D-37F5-364B9D5ABF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205675" y="3824701"/>
              <a:ext cx="795525" cy="795525"/>
            </a:xfrm>
            <a:prstGeom prst="rect">
              <a:avLst/>
            </a:prstGeom>
          </p:spPr>
        </p:pic>
      </p:grpSp>
      <p:sp>
        <p:nvSpPr>
          <p:cNvPr id="19" name="矩形: 剪去對角角落 18">
            <a:extLst>
              <a:ext uri="{FF2B5EF4-FFF2-40B4-BE49-F238E27FC236}">
                <a16:creationId xmlns:a16="http://schemas.microsoft.com/office/drawing/2014/main" id="{AD221730-5106-4610-868B-F00204FBAC6B}"/>
              </a:ext>
            </a:extLst>
          </p:cNvPr>
          <p:cNvSpPr/>
          <p:nvPr/>
        </p:nvSpPr>
        <p:spPr>
          <a:xfrm>
            <a:off x="9355016" y="160435"/>
            <a:ext cx="2763297" cy="574529"/>
          </a:xfrm>
          <a:prstGeom prst="snip2DiagRect">
            <a:avLst/>
          </a:prstGeom>
          <a:solidFill>
            <a:srgbClr val="764BCD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範疇三：促進家長身心健康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「親子相尊重，溝通能達到」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7CE1453F-CDE2-4D62-BDCA-85435ECEC040}"/>
              </a:ext>
            </a:extLst>
          </p:cNvPr>
          <p:cNvSpPr/>
          <p:nvPr/>
        </p:nvSpPr>
        <p:spPr>
          <a:xfrm>
            <a:off x="935788" y="2055942"/>
            <a:ext cx="1012597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zh-TW" altLang="en-US" sz="3000" b="1" kern="100" dirty="0">
                <a:solidFill>
                  <a:srgbClr val="773BA5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表達自己的需要</a:t>
            </a:r>
            <a:r>
              <a:rPr lang="zh-TW" altLang="en-US" sz="3000" kern="1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。負面感受的背後反映個人需要未得到滿足，要達至有效的溝通，就必須清楚表達個人的需要，別人才能夠明白或考慮作出配合。</a:t>
            </a:r>
            <a:endParaRPr lang="en-HK" sz="3000" kern="100" dirty="0"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4" name="語音泡泡: 圓角矩形 23">
            <a:extLst>
              <a:ext uri="{FF2B5EF4-FFF2-40B4-BE49-F238E27FC236}">
                <a16:creationId xmlns:a16="http://schemas.microsoft.com/office/drawing/2014/main" id="{5369006C-3473-4AD3-B413-416AA0EBB25E}"/>
              </a:ext>
            </a:extLst>
          </p:cNvPr>
          <p:cNvSpPr/>
          <p:nvPr/>
        </p:nvSpPr>
        <p:spPr>
          <a:xfrm>
            <a:off x="2006632" y="3602555"/>
            <a:ext cx="8178735" cy="746398"/>
          </a:xfrm>
          <a:prstGeom prst="wedgeRoundRectCallout">
            <a:avLst>
              <a:gd name="adj1" fmla="val -29389"/>
              <a:gd name="adj2" fmla="val 39390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「我好想知道你係安全嘅。」</a:t>
            </a:r>
          </a:p>
        </p:txBody>
      </p:sp>
      <p:pic>
        <p:nvPicPr>
          <p:cNvPr id="25" name="圖形 24" descr="徽章 (記號1) 以實心填滿">
            <a:extLst>
              <a:ext uri="{FF2B5EF4-FFF2-40B4-BE49-F238E27FC236}">
                <a16:creationId xmlns:a16="http://schemas.microsoft.com/office/drawing/2014/main" id="{EC74FEB4-4DCA-4AE5-B392-3A45C31306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9935" y="3635212"/>
            <a:ext cx="922548" cy="922548"/>
          </a:xfrm>
          <a:prstGeom prst="rect">
            <a:avLst/>
          </a:prstGeom>
        </p:spPr>
      </p:pic>
      <p:pic>
        <p:nvPicPr>
          <p:cNvPr id="29" name="Picture 4" descr="與媽媽建議產生共鳴的兒童插畫">
            <a:extLst>
              <a:ext uri="{FF2B5EF4-FFF2-40B4-BE49-F238E27FC236}">
                <a16:creationId xmlns:a16="http://schemas.microsoft.com/office/drawing/2014/main" id="{83E1AD57-F277-4D36-9543-283C88BF4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736" y="4348953"/>
            <a:ext cx="2743200" cy="2509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矩形 29">
            <a:extLst>
              <a:ext uri="{FF2B5EF4-FFF2-40B4-BE49-F238E27FC236}">
                <a16:creationId xmlns:a16="http://schemas.microsoft.com/office/drawing/2014/main" id="{26EDC084-7B94-4237-8699-FA033E5DF135}"/>
              </a:ext>
            </a:extLst>
          </p:cNvPr>
          <p:cNvSpPr/>
          <p:nvPr/>
        </p:nvSpPr>
        <p:spPr>
          <a:xfrm>
            <a:off x="1187204" y="1268038"/>
            <a:ext cx="96231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u="sng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處境一：子女晚上仍未回家，家長連續嘗試聯絡失敗</a:t>
            </a:r>
            <a:endParaRPr lang="en-HK" sz="3200" b="1" u="sng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482606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DC2455-0A6D-33FF-0AAC-FD9986E7E6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標題 9">
            <a:extLst>
              <a:ext uri="{FF2B5EF4-FFF2-40B4-BE49-F238E27FC236}">
                <a16:creationId xmlns:a16="http://schemas.microsoft.com/office/drawing/2014/main" id="{0CD5A024-2C20-6B69-2A56-1E173B2C4F7B}"/>
              </a:ext>
            </a:extLst>
          </p:cNvPr>
          <p:cNvSpPr txBox="1">
            <a:spLocks/>
          </p:cNvSpPr>
          <p:nvPr/>
        </p:nvSpPr>
        <p:spPr>
          <a:xfrm>
            <a:off x="9428703" y="-191920"/>
            <a:ext cx="2763297" cy="528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n-HK" altLang="zh-TW" sz="15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投影片編號版面配置區 1">
            <a:extLst>
              <a:ext uri="{FF2B5EF4-FFF2-40B4-BE49-F238E27FC236}">
                <a16:creationId xmlns:a16="http://schemas.microsoft.com/office/drawing/2014/main" id="{85197EFE-31E3-053C-28AF-CAEE8E74D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7648" y="6356350"/>
            <a:ext cx="2743200" cy="365125"/>
          </a:xfrm>
        </p:spPr>
        <p:txBody>
          <a:bodyPr/>
          <a:lstStyle/>
          <a:p>
            <a:fld id="{A0482D78-9449-4653-B554-7E2F4EFC8E21}" type="slidenum">
              <a:rPr lang="en-HK" smtClean="0">
                <a:solidFill>
                  <a:schemeClr val="tx1"/>
                </a:solidFill>
              </a:rPr>
              <a:t>19</a:t>
            </a:fld>
            <a:endParaRPr lang="en-HK">
              <a:solidFill>
                <a:schemeClr val="tx1"/>
              </a:solidFill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7ED1F05E-547F-E495-60E2-241182FF35B2}"/>
              </a:ext>
            </a:extLst>
          </p:cNvPr>
          <p:cNvSpPr/>
          <p:nvPr/>
        </p:nvSpPr>
        <p:spPr>
          <a:xfrm>
            <a:off x="346403" y="314224"/>
            <a:ext cx="3834292" cy="724901"/>
          </a:xfrm>
          <a:prstGeom prst="roundRect">
            <a:avLst/>
          </a:prstGeom>
          <a:solidFill>
            <a:srgbClr val="9E86E2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第四步：請求</a:t>
            </a:r>
          </a:p>
        </p:txBody>
      </p:sp>
      <p:sp>
        <p:nvSpPr>
          <p:cNvPr id="19" name="矩形: 剪去對角角落 18">
            <a:extLst>
              <a:ext uri="{FF2B5EF4-FFF2-40B4-BE49-F238E27FC236}">
                <a16:creationId xmlns:a16="http://schemas.microsoft.com/office/drawing/2014/main" id="{AD221730-5106-4610-868B-F00204FBAC6B}"/>
              </a:ext>
            </a:extLst>
          </p:cNvPr>
          <p:cNvSpPr/>
          <p:nvPr/>
        </p:nvSpPr>
        <p:spPr>
          <a:xfrm>
            <a:off x="9355016" y="160435"/>
            <a:ext cx="2763297" cy="574529"/>
          </a:xfrm>
          <a:prstGeom prst="snip2DiagRect">
            <a:avLst/>
          </a:prstGeom>
          <a:solidFill>
            <a:srgbClr val="764BCD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範疇三：促進家長身心健康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「親子相尊重，溝通能達到」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7CE1453F-CDE2-4D62-BDCA-85435ECEC040}"/>
              </a:ext>
            </a:extLst>
          </p:cNvPr>
          <p:cNvSpPr/>
          <p:nvPr/>
        </p:nvSpPr>
        <p:spPr>
          <a:xfrm>
            <a:off x="1033010" y="1997708"/>
            <a:ext cx="1012597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zh-TW" altLang="en-US" sz="3000" b="1" kern="10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提出你的要求</a:t>
            </a:r>
            <a:r>
              <a:rPr lang="zh-TW" altLang="en-US" sz="3000" kern="10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，給予選擇的機會，才有可能達成雙方接受的選項，解決問題，平息衝突。</a:t>
            </a:r>
            <a:endParaRPr lang="en-HK" sz="3000" kern="100"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4" name="語音泡泡: 圓角矩形 23">
            <a:extLst>
              <a:ext uri="{FF2B5EF4-FFF2-40B4-BE49-F238E27FC236}">
                <a16:creationId xmlns:a16="http://schemas.microsoft.com/office/drawing/2014/main" id="{5369006C-3473-4AD3-B413-416AA0EBB25E}"/>
              </a:ext>
            </a:extLst>
          </p:cNvPr>
          <p:cNvSpPr/>
          <p:nvPr/>
        </p:nvSpPr>
        <p:spPr>
          <a:xfrm>
            <a:off x="2006632" y="3131136"/>
            <a:ext cx="8178735" cy="1081617"/>
          </a:xfrm>
          <a:prstGeom prst="wedgeRoundRectCallout">
            <a:avLst>
              <a:gd name="adj1" fmla="val -29389"/>
              <a:gd name="adj2" fmla="val 39390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「我哋可唔可以傾吓以後外出嘅時間及聯絡方法，俾媽媽知你係安全嘅，唔洗等媽媽咁擔心。」</a:t>
            </a:r>
          </a:p>
        </p:txBody>
      </p:sp>
      <p:pic>
        <p:nvPicPr>
          <p:cNvPr id="25" name="圖形 24" descr="徽章 (記號1) 以實心填滿">
            <a:extLst>
              <a:ext uri="{FF2B5EF4-FFF2-40B4-BE49-F238E27FC236}">
                <a16:creationId xmlns:a16="http://schemas.microsoft.com/office/drawing/2014/main" id="{EC74FEB4-4DCA-4AE5-B392-3A45C31306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5034" y="3131136"/>
            <a:ext cx="922548" cy="922548"/>
          </a:xfrm>
          <a:prstGeom prst="rect">
            <a:avLst/>
          </a:prstGeom>
        </p:spPr>
      </p:pic>
      <p:sp>
        <p:nvSpPr>
          <p:cNvPr id="14" name="流程圖: 接點 13">
            <a:extLst>
              <a:ext uri="{FF2B5EF4-FFF2-40B4-BE49-F238E27FC236}">
                <a16:creationId xmlns:a16="http://schemas.microsoft.com/office/drawing/2014/main" id="{AFC5C976-83CA-4670-ACF1-9190F6DFBA71}"/>
              </a:ext>
            </a:extLst>
          </p:cNvPr>
          <p:cNvSpPr/>
          <p:nvPr/>
        </p:nvSpPr>
        <p:spPr>
          <a:xfrm>
            <a:off x="3938062" y="230205"/>
            <a:ext cx="920759" cy="892938"/>
          </a:xfrm>
          <a:prstGeom prst="flowChartConnector">
            <a:avLst/>
          </a:prstGeom>
          <a:solidFill>
            <a:srgbClr val="E9E0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16" name="圖形 15" descr="張開手 外框">
            <a:extLst>
              <a:ext uri="{FF2B5EF4-FFF2-40B4-BE49-F238E27FC236}">
                <a16:creationId xmlns:a16="http://schemas.microsoft.com/office/drawing/2014/main" id="{E94D0C05-C8E0-4EFE-AA76-60F55EBA51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15725" y="314224"/>
            <a:ext cx="920759" cy="920759"/>
          </a:xfrm>
          <a:prstGeom prst="rect">
            <a:avLst/>
          </a:prstGeom>
        </p:spPr>
      </p:pic>
      <p:pic>
        <p:nvPicPr>
          <p:cNvPr id="17" name="Picture 4" descr="與媽媽建議產生共鳴的兒童插畫">
            <a:extLst>
              <a:ext uri="{FF2B5EF4-FFF2-40B4-BE49-F238E27FC236}">
                <a16:creationId xmlns:a16="http://schemas.microsoft.com/office/drawing/2014/main" id="{CEF5685C-5997-4C31-BB4A-A594A8F57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736" y="4348953"/>
            <a:ext cx="2743200" cy="2509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EF04B10D-4327-425A-81E4-A3526AF1D9A8}"/>
              </a:ext>
            </a:extLst>
          </p:cNvPr>
          <p:cNvSpPr/>
          <p:nvPr/>
        </p:nvSpPr>
        <p:spPr>
          <a:xfrm>
            <a:off x="1187204" y="1268038"/>
            <a:ext cx="96231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u="sng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處境一：子女晚上仍未回家，家長連續嘗試聯絡失敗</a:t>
            </a:r>
            <a:endParaRPr lang="en-HK" sz="3200" b="1" u="sng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08351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61FF74E-E82B-4ADF-ACA4-1AF07D9C3F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6506" y="1798584"/>
            <a:ext cx="9073663" cy="4433268"/>
          </a:xfrm>
          <a:effectLst/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zh-HK" altLang="en-US" sz="3600" b="1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透</a:t>
            </a:r>
            <a:r>
              <a:rPr lang="zh-TW" altLang="en-US" sz="3600" b="1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過</a:t>
            </a:r>
            <a:r>
              <a:rPr lang="zh-HK" altLang="en-US" sz="3600" b="1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活</a:t>
            </a:r>
            <a:r>
              <a:rPr lang="zh-TW" altLang="en-US" sz="3600" b="1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動，家長能夠：</a:t>
            </a:r>
            <a:endParaRPr lang="en-HK" sz="3600" b="1" dirty="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zh-HK" altLang="en-US" sz="3200" b="1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認識親子互動中常見的權力角力現象，</a:t>
            </a:r>
            <a:r>
              <a:rPr lang="zh-TW" altLang="en-US" sz="3200" b="1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了</a:t>
            </a:r>
            <a:r>
              <a:rPr lang="zh-HK" altLang="en-US" sz="3200" b="1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解</a:t>
            </a:r>
            <a:r>
              <a:rPr lang="zh-HK" altLang="en-US" sz="3200" b="1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青少年階段發展</a:t>
            </a:r>
            <a:r>
              <a:rPr lang="zh-TW" altLang="en-US" sz="3200" b="1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</a:t>
            </a:r>
            <a:r>
              <a:rPr lang="zh-HK" altLang="en-US" sz="3200" b="1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需</a:t>
            </a:r>
            <a:r>
              <a:rPr lang="zh-TW" altLang="en-US" sz="3200" b="1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要</a:t>
            </a:r>
            <a:r>
              <a:rPr lang="zh-HK" altLang="en-US" sz="3200" b="1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；</a:t>
            </a:r>
            <a:endParaRPr lang="en-HK" altLang="zh-HK" sz="3200" b="1" dirty="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zh-TW" altLang="en-US" sz="3200" b="1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明白親子溝通的常見誤解，</a:t>
            </a:r>
            <a:r>
              <a:rPr lang="zh-TW" altLang="en-US" sz="3200" b="1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辨識有效與無效的表達方式</a:t>
            </a:r>
            <a:r>
              <a:rPr lang="zh-TW" altLang="en-US" sz="3200" b="1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，了解如何提升溝通的效能；</a:t>
            </a:r>
          </a:p>
          <a:p>
            <a:pPr marL="514350" lvl="0" indent="-514350">
              <a:buFont typeface="+mj-lt"/>
              <a:buAutoNum type="arabicPeriod"/>
            </a:pPr>
            <a:r>
              <a:rPr lang="zh-TW" altLang="en-US" sz="3200" b="1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了解家長身心健康的重要性，</a:t>
            </a:r>
            <a:r>
              <a:rPr lang="zh-TW" altLang="en-US" sz="3200" b="1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學習壓力管理方法</a:t>
            </a:r>
            <a:r>
              <a:rPr lang="zh-TW" altLang="en-US" sz="3200" b="1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，促進自我情緒調節與心理健康；</a:t>
            </a:r>
          </a:p>
          <a:p>
            <a:pPr marL="514350" lvl="0" indent="-514350">
              <a:buFont typeface="+mj-lt"/>
              <a:buAutoNum type="arabicPeriod"/>
            </a:pPr>
            <a:r>
              <a:rPr lang="zh-TW" altLang="en-US" sz="3200" b="1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掌握父母親在培育青少年子女的</a:t>
            </a:r>
            <a:r>
              <a:rPr lang="zh-TW" altLang="en-US" sz="3200" b="1" dirty="0">
                <a:solidFill>
                  <a:srgbClr val="773BA5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不同角色</a:t>
            </a:r>
            <a:r>
              <a:rPr lang="zh-TW" altLang="en-US" sz="3200" b="1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，促進彼此之間合作</a:t>
            </a:r>
            <a:endParaRPr lang="en-HK" altLang="zh-HK" sz="3200" b="1" dirty="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endParaRPr lang="en-HK" dirty="0"/>
          </a:p>
        </p:txBody>
      </p:sp>
      <p:sp>
        <p:nvSpPr>
          <p:cNvPr id="4" name="副標題 9">
            <a:extLst>
              <a:ext uri="{FF2B5EF4-FFF2-40B4-BE49-F238E27FC236}">
                <a16:creationId xmlns:a16="http://schemas.microsoft.com/office/drawing/2014/main" id="{B0A7869E-61FD-436D-84B6-70AE933B66C7}"/>
              </a:ext>
            </a:extLst>
          </p:cNvPr>
          <p:cNvSpPr txBox="1">
            <a:spLocks/>
          </p:cNvSpPr>
          <p:nvPr/>
        </p:nvSpPr>
        <p:spPr>
          <a:xfrm>
            <a:off x="9428703" y="-191920"/>
            <a:ext cx="2763297" cy="528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n-HK" altLang="zh-TW" sz="15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EFBA25BB-470B-4C75-90D9-ABCE301B74EE}"/>
              </a:ext>
            </a:extLst>
          </p:cNvPr>
          <p:cNvSpPr/>
          <p:nvPr/>
        </p:nvSpPr>
        <p:spPr>
          <a:xfrm>
            <a:off x="1504520" y="802242"/>
            <a:ext cx="8759222" cy="761488"/>
          </a:xfrm>
          <a:prstGeom prst="roundRect">
            <a:avLst/>
          </a:prstGeom>
          <a:solidFill>
            <a:srgbClr val="9E86E2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活動目標</a:t>
            </a:r>
            <a:endParaRPr lang="en-HK" sz="4400"/>
          </a:p>
        </p:txBody>
      </p:sp>
      <p:sp>
        <p:nvSpPr>
          <p:cNvPr id="5" name="投影片編號版面配置區 1">
            <a:extLst>
              <a:ext uri="{FF2B5EF4-FFF2-40B4-BE49-F238E27FC236}">
                <a16:creationId xmlns:a16="http://schemas.microsoft.com/office/drawing/2014/main" id="{1D25498B-9029-7EE4-0376-916B843AB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7648" y="6356350"/>
            <a:ext cx="2743200" cy="365125"/>
          </a:xfrm>
        </p:spPr>
        <p:txBody>
          <a:bodyPr/>
          <a:lstStyle/>
          <a:p>
            <a:fld id="{A0482D78-9449-4653-B554-7E2F4EFC8E21}" type="slidenum">
              <a:rPr lang="en-HK" smtClean="0">
                <a:solidFill>
                  <a:schemeClr val="tx1"/>
                </a:solidFill>
              </a:rPr>
              <a:t>2</a:t>
            </a:fld>
            <a:endParaRPr lang="en-HK">
              <a:solidFill>
                <a:schemeClr val="tx1"/>
              </a:solidFill>
            </a:endParaRPr>
          </a:p>
        </p:txBody>
      </p:sp>
      <p:sp>
        <p:nvSpPr>
          <p:cNvPr id="7" name="矩形: 剪去對角角落 6">
            <a:extLst>
              <a:ext uri="{FF2B5EF4-FFF2-40B4-BE49-F238E27FC236}">
                <a16:creationId xmlns:a16="http://schemas.microsoft.com/office/drawing/2014/main" id="{4EF0FA87-3E7A-6A1D-0618-ECC6F50C32DF}"/>
              </a:ext>
            </a:extLst>
          </p:cNvPr>
          <p:cNvSpPr/>
          <p:nvPr/>
        </p:nvSpPr>
        <p:spPr>
          <a:xfrm>
            <a:off x="9355016" y="160435"/>
            <a:ext cx="2763297" cy="574529"/>
          </a:xfrm>
          <a:prstGeom prst="snip2DiagRect">
            <a:avLst/>
          </a:prstGeom>
          <a:solidFill>
            <a:srgbClr val="764BCD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範疇三：促進家長身心健康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「親子相尊重，溝通能達到」</a:t>
            </a:r>
          </a:p>
        </p:txBody>
      </p:sp>
    </p:spTree>
    <p:extLst>
      <p:ext uri="{BB962C8B-B14F-4D97-AF65-F5344CB8AC3E}">
        <p14:creationId xmlns:p14="http://schemas.microsoft.com/office/powerpoint/2010/main" val="15826257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DC2455-0A6D-33FF-0AAC-FD9986E7E6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標題 9">
            <a:extLst>
              <a:ext uri="{FF2B5EF4-FFF2-40B4-BE49-F238E27FC236}">
                <a16:creationId xmlns:a16="http://schemas.microsoft.com/office/drawing/2014/main" id="{0CD5A024-2C20-6B69-2A56-1E173B2C4F7B}"/>
              </a:ext>
            </a:extLst>
          </p:cNvPr>
          <p:cNvSpPr txBox="1">
            <a:spLocks/>
          </p:cNvSpPr>
          <p:nvPr/>
        </p:nvSpPr>
        <p:spPr>
          <a:xfrm>
            <a:off x="9428703" y="-191920"/>
            <a:ext cx="2763297" cy="528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n-HK" altLang="zh-TW" sz="15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投影片編號版面配置區 1">
            <a:extLst>
              <a:ext uri="{FF2B5EF4-FFF2-40B4-BE49-F238E27FC236}">
                <a16:creationId xmlns:a16="http://schemas.microsoft.com/office/drawing/2014/main" id="{85197EFE-31E3-053C-28AF-CAEE8E74D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7648" y="6356350"/>
            <a:ext cx="2743200" cy="365125"/>
          </a:xfrm>
        </p:spPr>
        <p:txBody>
          <a:bodyPr/>
          <a:lstStyle/>
          <a:p>
            <a:fld id="{A0482D78-9449-4653-B554-7E2F4EFC8E21}" type="slidenum">
              <a:rPr lang="en-HK" smtClean="0">
                <a:solidFill>
                  <a:schemeClr val="tx1"/>
                </a:solidFill>
              </a:rPr>
              <a:t>20</a:t>
            </a:fld>
            <a:endParaRPr lang="en-HK">
              <a:solidFill>
                <a:schemeClr val="tx1"/>
              </a:solidFill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7ED1F05E-547F-E495-60E2-241182FF35B2}"/>
              </a:ext>
            </a:extLst>
          </p:cNvPr>
          <p:cNvSpPr/>
          <p:nvPr/>
        </p:nvSpPr>
        <p:spPr>
          <a:xfrm>
            <a:off x="1525171" y="369026"/>
            <a:ext cx="7756158" cy="724901"/>
          </a:xfrm>
          <a:prstGeom prst="roundRect">
            <a:avLst/>
          </a:prstGeom>
          <a:solidFill>
            <a:srgbClr val="9E86E2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TW" altLang="en-US" sz="3200" b="1" kern="1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觀察</a:t>
            </a:r>
            <a:r>
              <a:rPr lang="en-HK" altLang="zh-TW" sz="3200" b="1" kern="1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+</a:t>
            </a:r>
            <a:r>
              <a:rPr lang="zh-TW" altLang="en-US" sz="3200" b="1" kern="1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感受</a:t>
            </a:r>
            <a:r>
              <a:rPr lang="en-HK" altLang="zh-TW" sz="3200" b="1" kern="1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+</a:t>
            </a:r>
            <a:r>
              <a:rPr lang="zh-TW" altLang="en-US" sz="3200" b="1" kern="1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需要</a:t>
            </a:r>
            <a:r>
              <a:rPr lang="en-HK" altLang="zh-TW" sz="3200" b="1" kern="1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+</a:t>
            </a:r>
            <a:r>
              <a:rPr lang="zh-TW" altLang="en-US" sz="3200" b="1" kern="1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請求</a:t>
            </a:r>
            <a:r>
              <a:rPr lang="en-HK" altLang="zh-TW" sz="3200" b="1" kern="1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=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有效溝通的表達</a:t>
            </a:r>
          </a:p>
        </p:txBody>
      </p:sp>
      <p:sp>
        <p:nvSpPr>
          <p:cNvPr id="19" name="矩形: 剪去對角角落 18">
            <a:extLst>
              <a:ext uri="{FF2B5EF4-FFF2-40B4-BE49-F238E27FC236}">
                <a16:creationId xmlns:a16="http://schemas.microsoft.com/office/drawing/2014/main" id="{AD221730-5106-4610-868B-F00204FBAC6B}"/>
              </a:ext>
            </a:extLst>
          </p:cNvPr>
          <p:cNvSpPr/>
          <p:nvPr/>
        </p:nvSpPr>
        <p:spPr>
          <a:xfrm>
            <a:off x="9355016" y="160435"/>
            <a:ext cx="2763297" cy="574529"/>
          </a:xfrm>
          <a:prstGeom prst="snip2DiagRect">
            <a:avLst/>
          </a:prstGeom>
          <a:solidFill>
            <a:srgbClr val="764BCD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範疇三：促進家長身心健康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「親子相尊重，溝通能達到」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7CE1453F-CDE2-4D62-BDCA-85435ECEC040}"/>
              </a:ext>
            </a:extLst>
          </p:cNvPr>
          <p:cNvSpPr/>
          <p:nvPr/>
        </p:nvSpPr>
        <p:spPr>
          <a:xfrm>
            <a:off x="1637907" y="1733242"/>
            <a:ext cx="1012597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n-HK" altLang="zh-TW" sz="3000" kern="10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 </a:t>
            </a:r>
            <a:endParaRPr lang="en-HK" sz="3000" kern="100"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17" name="Picture 4" descr="與媽媽建議產生共鳴的兒童插畫">
            <a:extLst>
              <a:ext uri="{FF2B5EF4-FFF2-40B4-BE49-F238E27FC236}">
                <a16:creationId xmlns:a16="http://schemas.microsoft.com/office/drawing/2014/main" id="{CEF5685C-5997-4C31-BB4A-A594A8F57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036" y="1905734"/>
            <a:ext cx="2250644" cy="2058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語音泡泡: 圓角矩形 5">
            <a:extLst>
              <a:ext uri="{FF2B5EF4-FFF2-40B4-BE49-F238E27FC236}">
                <a16:creationId xmlns:a16="http://schemas.microsoft.com/office/drawing/2014/main" id="{9166F627-F618-475A-A26C-6248B8BBD787}"/>
              </a:ext>
            </a:extLst>
          </p:cNvPr>
          <p:cNvSpPr/>
          <p:nvPr/>
        </p:nvSpPr>
        <p:spPr>
          <a:xfrm>
            <a:off x="3409969" y="1332197"/>
            <a:ext cx="8108626" cy="2328747"/>
          </a:xfrm>
          <a:prstGeom prst="wedgeRoundRectCallout">
            <a:avLst>
              <a:gd name="adj1" fmla="val -65672"/>
              <a:gd name="adj2" fmla="val -22656"/>
              <a:gd name="adj3" fmla="val 16667"/>
            </a:avLst>
          </a:prstGeom>
          <a:solidFill>
            <a:srgbClr val="E9E0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「而家晚上</a:t>
            </a:r>
            <a:r>
              <a:rPr lang="en-US" altLang="zh-TW" sz="2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12</a:t>
            </a:r>
            <a:r>
              <a:rPr lang="zh-TW" altLang="en-US" sz="2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點啦，你先至番，發短訊又收唔到你嘅回覆。我好擔心，我怕你遇到危險。我好想知道你係安全嘅。我哋可唔可以傾吓以後外出嘅時間及聯絡方法，俾媽媽知你係安全嘅，唔洗等媽媽咁擔心。」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D217E49-64B3-4474-8C1B-D983780001FE}"/>
              </a:ext>
            </a:extLst>
          </p:cNvPr>
          <p:cNvSpPr/>
          <p:nvPr/>
        </p:nvSpPr>
        <p:spPr>
          <a:xfrm>
            <a:off x="1805322" y="3918012"/>
            <a:ext cx="8581355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u="sng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注意事項</a:t>
            </a:r>
            <a:endParaRPr lang="en-HK" altLang="zh-TW" sz="2400" b="1" u="sng" dirty="0"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事實的描述要具體、準確及客觀，避免妄下定論、思想狹隘、未卜先知、以偏概全。</a:t>
            </a:r>
            <a:endParaRPr lang="en-HK" altLang="zh-TW" sz="2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en-HK" altLang="zh-TW" sz="20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     </a:t>
            </a:r>
            <a:r>
              <a:rPr lang="en-HK" altLang="zh-TW" sz="20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  <a:sym typeface="Wingdings 2" panose="05020102010507070707" pitchFamily="18" charset="2"/>
              </a:rPr>
              <a:t></a:t>
            </a:r>
            <a:r>
              <a:rPr lang="zh-TW" altLang="en-US" sz="20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  <a:sym typeface="Wingdings 2" panose="05020102010507070707" pitchFamily="18" charset="2"/>
              </a:rPr>
              <a:t>錯誤</a:t>
            </a:r>
            <a:r>
              <a:rPr lang="zh-TW" altLang="en-US" sz="20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例子</a:t>
            </a:r>
            <a:r>
              <a:rPr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：「</a:t>
            </a:r>
            <a:r>
              <a:rPr lang="zh-TW" altLang="zh-HK" sz="20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有無搞錯呀，你宜家先返！幾點呀？</a:t>
            </a:r>
            <a:r>
              <a:rPr lang="en-US" altLang="zh-HK" sz="20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Call</a:t>
            </a:r>
            <a:r>
              <a:rPr lang="zh-TW" altLang="zh-HK" sz="20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你又唔覆！ </a:t>
            </a:r>
            <a:r>
              <a:rPr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」</a:t>
            </a:r>
            <a:endParaRPr lang="en-HK" altLang="zh-TW" sz="2000" dirty="0"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endParaRPr lang="en-HK" altLang="zh-TW" sz="2000" dirty="0"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事情所引起的感受是屬於自己的，不要把自己感受的責任推卸給他人，這是不理想的表達方法。</a:t>
            </a:r>
            <a:endParaRPr lang="en-HK" altLang="zh-TW" sz="2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en-HK" altLang="zh-TW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</a:t>
            </a:r>
            <a:r>
              <a:rPr lang="en-HK" altLang="zh-TW" sz="20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Wingdings 2" panose="05020102010507070707" pitchFamily="18" charset="2"/>
              </a:rPr>
              <a:t></a:t>
            </a:r>
            <a:r>
              <a:rPr lang="zh-TW" altLang="en-US" sz="20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Wingdings 2" panose="05020102010507070707" pitchFamily="18" charset="2"/>
              </a:rPr>
              <a:t>錯</a:t>
            </a:r>
            <a:r>
              <a:rPr lang="zh-TW" altLang="en-US" sz="20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  <a:sym typeface="Wingdings 2" panose="05020102010507070707" pitchFamily="18" charset="2"/>
              </a:rPr>
              <a:t>誤</a:t>
            </a:r>
            <a:r>
              <a:rPr lang="zh-TW" altLang="en-US" sz="20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例子</a:t>
            </a:r>
            <a:r>
              <a:rPr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：「你攪到我好擔心。」</a:t>
            </a:r>
            <a:endParaRPr lang="en-HK" sz="2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319553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136DFC-1E1E-1907-5FC0-EACB4A2A6E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F12543E9-1B01-41A2-BF20-929AE9EE5614}"/>
              </a:ext>
            </a:extLst>
          </p:cNvPr>
          <p:cNvSpPr/>
          <p:nvPr/>
        </p:nvSpPr>
        <p:spPr>
          <a:xfrm>
            <a:off x="6072227" y="3825488"/>
            <a:ext cx="4470371" cy="130695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4" name="副標題 9">
            <a:extLst>
              <a:ext uri="{FF2B5EF4-FFF2-40B4-BE49-F238E27FC236}">
                <a16:creationId xmlns:a16="http://schemas.microsoft.com/office/drawing/2014/main" id="{3E2214DC-F04C-4AA0-E10C-7C9785121F18}"/>
              </a:ext>
            </a:extLst>
          </p:cNvPr>
          <p:cNvSpPr txBox="1">
            <a:spLocks/>
          </p:cNvSpPr>
          <p:nvPr/>
        </p:nvSpPr>
        <p:spPr>
          <a:xfrm>
            <a:off x="9428703" y="-191920"/>
            <a:ext cx="2763297" cy="528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n-HK" altLang="zh-TW" sz="15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投影片編號版面配置區 1">
            <a:extLst>
              <a:ext uri="{FF2B5EF4-FFF2-40B4-BE49-F238E27FC236}">
                <a16:creationId xmlns:a16="http://schemas.microsoft.com/office/drawing/2014/main" id="{E31FD65D-C86B-51D4-053C-007422662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7648" y="6356350"/>
            <a:ext cx="2743200" cy="365125"/>
          </a:xfrm>
        </p:spPr>
        <p:txBody>
          <a:bodyPr/>
          <a:lstStyle/>
          <a:p>
            <a:fld id="{A0482D78-9449-4653-B554-7E2F4EFC8E21}" type="slidenum">
              <a:rPr lang="en-HK" smtClean="0">
                <a:solidFill>
                  <a:schemeClr val="tx1"/>
                </a:solidFill>
              </a:rPr>
              <a:t>21</a:t>
            </a:fld>
            <a:endParaRPr lang="en-HK">
              <a:solidFill>
                <a:schemeClr val="tx1"/>
              </a:solidFill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7BF74B7E-A1A3-23EE-6444-1B68DCD4A87A}"/>
              </a:ext>
            </a:extLst>
          </p:cNvPr>
          <p:cNvSpPr/>
          <p:nvPr/>
        </p:nvSpPr>
        <p:spPr>
          <a:xfrm>
            <a:off x="444032" y="365124"/>
            <a:ext cx="4771847" cy="805842"/>
          </a:xfrm>
          <a:prstGeom prst="roundRect">
            <a:avLst/>
          </a:prstGeom>
          <a:solidFill>
            <a:srgbClr val="9E86E2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家長互動分享</a:t>
            </a:r>
            <a:endParaRPr lang="zh-HK" altLang="en-US" sz="44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FC1C94E-E745-4429-88B6-60CF2DFCE264}"/>
              </a:ext>
            </a:extLst>
          </p:cNvPr>
          <p:cNvSpPr/>
          <p:nvPr/>
        </p:nvSpPr>
        <p:spPr>
          <a:xfrm>
            <a:off x="4618672" y="1266847"/>
            <a:ext cx="77849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u="sng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問題一：觀察</a:t>
            </a:r>
            <a:endParaRPr lang="en-HK" sz="36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5659528B-09B8-4061-8375-CAA233B1CB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483"/>
          <a:stretch/>
        </p:blipFill>
        <p:spPr>
          <a:xfrm>
            <a:off x="2645228" y="3870325"/>
            <a:ext cx="2677008" cy="2094706"/>
          </a:xfrm>
          <a:prstGeom prst="rect">
            <a:avLst/>
          </a:prstGeom>
        </p:spPr>
      </p:pic>
      <p:grpSp>
        <p:nvGrpSpPr>
          <p:cNvPr id="20" name="群組 19">
            <a:extLst>
              <a:ext uri="{FF2B5EF4-FFF2-40B4-BE49-F238E27FC236}">
                <a16:creationId xmlns:a16="http://schemas.microsoft.com/office/drawing/2014/main" id="{5DBFBCD0-A40F-4A12-826C-74188CA34652}"/>
              </a:ext>
            </a:extLst>
          </p:cNvPr>
          <p:cNvGrpSpPr/>
          <p:nvPr/>
        </p:nvGrpSpPr>
        <p:grpSpPr>
          <a:xfrm>
            <a:off x="1224928" y="2505464"/>
            <a:ext cx="4481424" cy="1268980"/>
            <a:chOff x="1240970" y="2717566"/>
            <a:chExt cx="4481424" cy="1268980"/>
          </a:xfrm>
        </p:grpSpPr>
        <p:sp>
          <p:nvSpPr>
            <p:cNvPr id="13" name="語音泡泡: 圓角矩形 12">
              <a:extLst>
                <a:ext uri="{FF2B5EF4-FFF2-40B4-BE49-F238E27FC236}">
                  <a16:creationId xmlns:a16="http://schemas.microsoft.com/office/drawing/2014/main" id="{FE2148EA-842C-4A32-A384-6FB377DDD6A8}"/>
                </a:ext>
              </a:extLst>
            </p:cNvPr>
            <p:cNvSpPr/>
            <p:nvPr/>
          </p:nvSpPr>
          <p:spPr>
            <a:xfrm>
              <a:off x="1240970" y="2717566"/>
              <a:ext cx="4354286" cy="1268980"/>
            </a:xfrm>
            <a:prstGeom prst="wedgeRoundRectCallout">
              <a:avLst>
                <a:gd name="adj1" fmla="val -1238"/>
                <a:gd name="adj2" fmla="val 60253"/>
                <a:gd name="adj3" fmla="val 16667"/>
              </a:avLst>
            </a:prstGeom>
            <a:solidFill>
              <a:srgbClr val="E9D6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EEF55CFB-E0FA-499C-8DCC-9D0B6CAC113A}"/>
                </a:ext>
              </a:extLst>
            </p:cNvPr>
            <p:cNvSpPr/>
            <p:nvPr/>
          </p:nvSpPr>
          <p:spPr>
            <a:xfrm>
              <a:off x="1434041" y="2813447"/>
              <a:ext cx="428835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3200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你今次測驗又唔合格！</a:t>
              </a:r>
              <a:endParaRPr lang="en-HK" sz="3200" dirty="0"/>
            </a:p>
          </p:txBody>
        </p:sp>
      </p:grpSp>
      <p:sp>
        <p:nvSpPr>
          <p:cNvPr id="15" name="矩形 14">
            <a:extLst>
              <a:ext uri="{FF2B5EF4-FFF2-40B4-BE49-F238E27FC236}">
                <a16:creationId xmlns:a16="http://schemas.microsoft.com/office/drawing/2014/main" id="{B58773C6-F467-4F9E-A070-095919C2BEBC}"/>
              </a:ext>
            </a:extLst>
          </p:cNvPr>
          <p:cNvSpPr/>
          <p:nvPr/>
        </p:nvSpPr>
        <p:spPr>
          <a:xfrm>
            <a:off x="6266293" y="3219829"/>
            <a:ext cx="61774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這說法有甚麼問題呢？</a:t>
            </a:r>
            <a:endParaRPr lang="en-HK" sz="280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3F35CAC0-BFD6-4912-B3CA-9DE4554C02D8}"/>
              </a:ext>
            </a:extLst>
          </p:cNvPr>
          <p:cNvSpPr/>
          <p:nvPr/>
        </p:nvSpPr>
        <p:spPr>
          <a:xfrm>
            <a:off x="6358870" y="3849371"/>
            <a:ext cx="38970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不夠具體。子女只差</a:t>
            </a:r>
            <a:r>
              <a:rPr lang="en-US" altLang="zh-TW" sz="240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3</a:t>
            </a:r>
            <a:r>
              <a:rPr lang="zh-TW" altLang="en-US" sz="240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分便合格了，這說法令子女誤認為自己表現很差。</a:t>
            </a:r>
            <a:endParaRPr lang="en-HK" sz="24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7" name="矩形: 剪去對角角落 16">
            <a:extLst>
              <a:ext uri="{FF2B5EF4-FFF2-40B4-BE49-F238E27FC236}">
                <a16:creationId xmlns:a16="http://schemas.microsoft.com/office/drawing/2014/main" id="{19657F82-612F-481C-A31E-E0A69DBE91C8}"/>
              </a:ext>
            </a:extLst>
          </p:cNvPr>
          <p:cNvSpPr/>
          <p:nvPr/>
        </p:nvSpPr>
        <p:spPr>
          <a:xfrm>
            <a:off x="9355016" y="160435"/>
            <a:ext cx="2763297" cy="574529"/>
          </a:xfrm>
          <a:prstGeom prst="snip2DiagRect">
            <a:avLst/>
          </a:prstGeom>
          <a:solidFill>
            <a:srgbClr val="764BCD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範疇三：促進家長身心健康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「親子相尊重，溝通能達到」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57D83BC-E1DC-406B-85BC-ABD702AD54F5}"/>
              </a:ext>
            </a:extLst>
          </p:cNvPr>
          <p:cNvSpPr/>
          <p:nvPr/>
        </p:nvSpPr>
        <p:spPr>
          <a:xfrm>
            <a:off x="3625488" y="1913178"/>
            <a:ext cx="563167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30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子女測驗成績不理想，只得</a:t>
            </a:r>
            <a:r>
              <a:rPr lang="en-GB" sz="30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47</a:t>
            </a:r>
            <a:r>
              <a:rPr lang="zh-TW" altLang="en-US" sz="30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分</a:t>
            </a:r>
            <a:endParaRPr lang="en-HK" sz="30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3247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136DFC-1E1E-1907-5FC0-EACB4A2A6E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F12543E9-1B01-41A2-BF20-929AE9EE5614}"/>
              </a:ext>
            </a:extLst>
          </p:cNvPr>
          <p:cNvSpPr/>
          <p:nvPr/>
        </p:nvSpPr>
        <p:spPr>
          <a:xfrm>
            <a:off x="6072227" y="3825488"/>
            <a:ext cx="4470371" cy="130695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4" name="副標題 9">
            <a:extLst>
              <a:ext uri="{FF2B5EF4-FFF2-40B4-BE49-F238E27FC236}">
                <a16:creationId xmlns:a16="http://schemas.microsoft.com/office/drawing/2014/main" id="{3E2214DC-F04C-4AA0-E10C-7C9785121F18}"/>
              </a:ext>
            </a:extLst>
          </p:cNvPr>
          <p:cNvSpPr txBox="1">
            <a:spLocks/>
          </p:cNvSpPr>
          <p:nvPr/>
        </p:nvSpPr>
        <p:spPr>
          <a:xfrm>
            <a:off x="9428703" y="-191920"/>
            <a:ext cx="2763297" cy="528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n-HK" altLang="zh-TW" sz="15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投影片編號版面配置區 1">
            <a:extLst>
              <a:ext uri="{FF2B5EF4-FFF2-40B4-BE49-F238E27FC236}">
                <a16:creationId xmlns:a16="http://schemas.microsoft.com/office/drawing/2014/main" id="{E31FD65D-C86B-51D4-053C-007422662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7648" y="6356350"/>
            <a:ext cx="2743200" cy="365125"/>
          </a:xfrm>
        </p:spPr>
        <p:txBody>
          <a:bodyPr/>
          <a:lstStyle/>
          <a:p>
            <a:fld id="{A0482D78-9449-4653-B554-7E2F4EFC8E21}" type="slidenum">
              <a:rPr lang="en-HK" smtClean="0">
                <a:solidFill>
                  <a:schemeClr val="tx1"/>
                </a:solidFill>
              </a:rPr>
              <a:t>22</a:t>
            </a:fld>
            <a:endParaRPr lang="en-HK">
              <a:solidFill>
                <a:schemeClr val="tx1"/>
              </a:solidFill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7BF74B7E-A1A3-23EE-6444-1B68DCD4A87A}"/>
              </a:ext>
            </a:extLst>
          </p:cNvPr>
          <p:cNvSpPr/>
          <p:nvPr/>
        </p:nvSpPr>
        <p:spPr>
          <a:xfrm>
            <a:off x="480978" y="367252"/>
            <a:ext cx="4771847" cy="805842"/>
          </a:xfrm>
          <a:prstGeom prst="roundRect">
            <a:avLst/>
          </a:prstGeom>
          <a:solidFill>
            <a:srgbClr val="9E86E2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家長互動分享</a:t>
            </a:r>
            <a:endParaRPr lang="zh-HK" altLang="en-US" sz="44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FC1C94E-E745-4429-88B6-60CF2DFCE264}"/>
              </a:ext>
            </a:extLst>
          </p:cNvPr>
          <p:cNvSpPr/>
          <p:nvPr/>
        </p:nvSpPr>
        <p:spPr>
          <a:xfrm>
            <a:off x="4125931" y="1281553"/>
            <a:ext cx="77849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u="sng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問題二：表達感受</a:t>
            </a:r>
            <a:endParaRPr lang="en-HK" sz="36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5659528B-09B8-4061-8375-CAA233B1CB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483"/>
          <a:stretch/>
        </p:blipFill>
        <p:spPr>
          <a:xfrm>
            <a:off x="2645228" y="3870325"/>
            <a:ext cx="2677008" cy="2094706"/>
          </a:xfrm>
          <a:prstGeom prst="rect">
            <a:avLst/>
          </a:prstGeom>
        </p:spPr>
      </p:pic>
      <p:grpSp>
        <p:nvGrpSpPr>
          <p:cNvPr id="20" name="群組 19">
            <a:extLst>
              <a:ext uri="{FF2B5EF4-FFF2-40B4-BE49-F238E27FC236}">
                <a16:creationId xmlns:a16="http://schemas.microsoft.com/office/drawing/2014/main" id="{5DBFBCD0-A40F-4A12-826C-74188CA34652}"/>
              </a:ext>
            </a:extLst>
          </p:cNvPr>
          <p:cNvGrpSpPr/>
          <p:nvPr/>
        </p:nvGrpSpPr>
        <p:grpSpPr>
          <a:xfrm>
            <a:off x="1224928" y="2505464"/>
            <a:ext cx="4481424" cy="1268980"/>
            <a:chOff x="1240970" y="2717566"/>
            <a:chExt cx="4481424" cy="1268980"/>
          </a:xfrm>
        </p:grpSpPr>
        <p:sp>
          <p:nvSpPr>
            <p:cNvPr id="13" name="語音泡泡: 圓角矩形 12">
              <a:extLst>
                <a:ext uri="{FF2B5EF4-FFF2-40B4-BE49-F238E27FC236}">
                  <a16:creationId xmlns:a16="http://schemas.microsoft.com/office/drawing/2014/main" id="{FE2148EA-842C-4A32-A384-6FB377DDD6A8}"/>
                </a:ext>
              </a:extLst>
            </p:cNvPr>
            <p:cNvSpPr/>
            <p:nvPr/>
          </p:nvSpPr>
          <p:spPr>
            <a:xfrm>
              <a:off x="1240970" y="2717566"/>
              <a:ext cx="4354286" cy="1268980"/>
            </a:xfrm>
            <a:prstGeom prst="wedgeRoundRectCallout">
              <a:avLst>
                <a:gd name="adj1" fmla="val -1238"/>
                <a:gd name="adj2" fmla="val 60253"/>
                <a:gd name="adj3" fmla="val 16667"/>
              </a:avLst>
            </a:prstGeom>
            <a:solidFill>
              <a:srgbClr val="E9D6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EEF55CFB-E0FA-499C-8DCC-9D0B6CAC113A}"/>
                </a:ext>
              </a:extLst>
            </p:cNvPr>
            <p:cNvSpPr/>
            <p:nvPr/>
          </p:nvSpPr>
          <p:spPr>
            <a:xfrm>
              <a:off x="1434041" y="2813447"/>
              <a:ext cx="4288353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3200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你今次測驗又唔合格，</a:t>
              </a:r>
              <a:endParaRPr lang="en-HK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r>
                <a:rPr lang="zh-TW" altLang="en-US" sz="3200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攪到我好傷心。</a:t>
              </a:r>
              <a:endParaRPr lang="en-HK" sz="3200" dirty="0"/>
            </a:p>
          </p:txBody>
        </p:sp>
      </p:grpSp>
      <p:sp>
        <p:nvSpPr>
          <p:cNvPr id="15" name="矩形 14">
            <a:extLst>
              <a:ext uri="{FF2B5EF4-FFF2-40B4-BE49-F238E27FC236}">
                <a16:creationId xmlns:a16="http://schemas.microsoft.com/office/drawing/2014/main" id="{B58773C6-F467-4F9E-A070-095919C2BEBC}"/>
              </a:ext>
            </a:extLst>
          </p:cNvPr>
          <p:cNvSpPr/>
          <p:nvPr/>
        </p:nvSpPr>
        <p:spPr>
          <a:xfrm>
            <a:off x="6266293" y="3219829"/>
            <a:ext cx="61774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這說法有甚麼問題呢？</a:t>
            </a:r>
            <a:endParaRPr lang="en-HK" sz="280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3F35CAC0-BFD6-4912-B3CA-9DE4554C02D8}"/>
              </a:ext>
            </a:extLst>
          </p:cNvPr>
          <p:cNvSpPr/>
          <p:nvPr/>
        </p:nvSpPr>
        <p:spPr>
          <a:xfrm>
            <a:off x="6358870" y="3849371"/>
            <a:ext cx="38970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這是將個人感受的責任推卸到別人身上，是不理想的表達方法。</a:t>
            </a:r>
            <a:endParaRPr lang="en-HK" sz="24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7" name="矩形: 剪去對角角落 16">
            <a:extLst>
              <a:ext uri="{FF2B5EF4-FFF2-40B4-BE49-F238E27FC236}">
                <a16:creationId xmlns:a16="http://schemas.microsoft.com/office/drawing/2014/main" id="{19657F82-612F-481C-A31E-E0A69DBE91C8}"/>
              </a:ext>
            </a:extLst>
          </p:cNvPr>
          <p:cNvSpPr/>
          <p:nvPr/>
        </p:nvSpPr>
        <p:spPr>
          <a:xfrm>
            <a:off x="9355016" y="160435"/>
            <a:ext cx="2763297" cy="574529"/>
          </a:xfrm>
          <a:prstGeom prst="snip2DiagRect">
            <a:avLst/>
          </a:prstGeom>
          <a:solidFill>
            <a:srgbClr val="764BCD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範疇三：促進家長身心健康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「親子相尊重，溝通能達到」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DAB78585-1898-4A52-BC3A-D906D5053B79}"/>
              </a:ext>
            </a:extLst>
          </p:cNvPr>
          <p:cNvSpPr/>
          <p:nvPr/>
        </p:nvSpPr>
        <p:spPr>
          <a:xfrm>
            <a:off x="3450458" y="1870477"/>
            <a:ext cx="563167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30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子女測驗成績不理想，只得</a:t>
            </a:r>
            <a:r>
              <a:rPr lang="en-GB" sz="30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47</a:t>
            </a:r>
            <a:r>
              <a:rPr lang="zh-TW" altLang="en-US" sz="30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分</a:t>
            </a:r>
            <a:endParaRPr lang="en-HK" sz="30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66993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136DFC-1E1E-1907-5FC0-EACB4A2A6E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F12543E9-1B01-41A2-BF20-929AE9EE5614}"/>
              </a:ext>
            </a:extLst>
          </p:cNvPr>
          <p:cNvSpPr/>
          <p:nvPr/>
        </p:nvSpPr>
        <p:spPr>
          <a:xfrm>
            <a:off x="6072227" y="3825488"/>
            <a:ext cx="4470371" cy="23415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4" name="副標題 9">
            <a:extLst>
              <a:ext uri="{FF2B5EF4-FFF2-40B4-BE49-F238E27FC236}">
                <a16:creationId xmlns:a16="http://schemas.microsoft.com/office/drawing/2014/main" id="{3E2214DC-F04C-4AA0-E10C-7C9785121F18}"/>
              </a:ext>
            </a:extLst>
          </p:cNvPr>
          <p:cNvSpPr txBox="1">
            <a:spLocks/>
          </p:cNvSpPr>
          <p:nvPr/>
        </p:nvSpPr>
        <p:spPr>
          <a:xfrm>
            <a:off x="9428703" y="-191920"/>
            <a:ext cx="2763297" cy="528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n-HK" altLang="zh-TW" sz="15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投影片編號版面配置區 1">
            <a:extLst>
              <a:ext uri="{FF2B5EF4-FFF2-40B4-BE49-F238E27FC236}">
                <a16:creationId xmlns:a16="http://schemas.microsoft.com/office/drawing/2014/main" id="{E31FD65D-C86B-51D4-053C-007422662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7648" y="6356350"/>
            <a:ext cx="2743200" cy="365125"/>
          </a:xfrm>
        </p:spPr>
        <p:txBody>
          <a:bodyPr/>
          <a:lstStyle/>
          <a:p>
            <a:fld id="{A0482D78-9449-4653-B554-7E2F4EFC8E21}" type="slidenum">
              <a:rPr lang="en-HK" smtClean="0">
                <a:solidFill>
                  <a:schemeClr val="tx1"/>
                </a:solidFill>
              </a:rPr>
              <a:t>23</a:t>
            </a:fld>
            <a:endParaRPr lang="en-HK">
              <a:solidFill>
                <a:schemeClr val="tx1"/>
              </a:solidFill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7BF74B7E-A1A3-23EE-6444-1B68DCD4A87A}"/>
              </a:ext>
            </a:extLst>
          </p:cNvPr>
          <p:cNvSpPr/>
          <p:nvPr/>
        </p:nvSpPr>
        <p:spPr>
          <a:xfrm>
            <a:off x="259305" y="409777"/>
            <a:ext cx="4771847" cy="805842"/>
          </a:xfrm>
          <a:prstGeom prst="roundRect">
            <a:avLst/>
          </a:prstGeom>
          <a:solidFill>
            <a:srgbClr val="9E86E2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家長互動分享</a:t>
            </a:r>
            <a:endParaRPr lang="zh-HK" altLang="en-US" sz="44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FC1C94E-E745-4429-88B6-60CF2DFCE264}"/>
              </a:ext>
            </a:extLst>
          </p:cNvPr>
          <p:cNvSpPr/>
          <p:nvPr/>
        </p:nvSpPr>
        <p:spPr>
          <a:xfrm>
            <a:off x="3625488" y="128227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3600" b="1" u="sng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問題三：需要及表達需要</a:t>
            </a:r>
            <a:endParaRPr lang="en-HK" sz="3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5659528B-09B8-4061-8375-CAA233B1CB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483"/>
          <a:stretch/>
        </p:blipFill>
        <p:spPr>
          <a:xfrm>
            <a:off x="2278243" y="3858680"/>
            <a:ext cx="2677008" cy="2094706"/>
          </a:xfrm>
          <a:prstGeom prst="rect">
            <a:avLst/>
          </a:prstGeom>
        </p:spPr>
      </p:pic>
      <p:grpSp>
        <p:nvGrpSpPr>
          <p:cNvPr id="20" name="群組 19">
            <a:extLst>
              <a:ext uri="{FF2B5EF4-FFF2-40B4-BE49-F238E27FC236}">
                <a16:creationId xmlns:a16="http://schemas.microsoft.com/office/drawing/2014/main" id="{5DBFBCD0-A40F-4A12-826C-74188CA34652}"/>
              </a:ext>
            </a:extLst>
          </p:cNvPr>
          <p:cNvGrpSpPr/>
          <p:nvPr/>
        </p:nvGrpSpPr>
        <p:grpSpPr>
          <a:xfrm>
            <a:off x="791791" y="2419632"/>
            <a:ext cx="4548352" cy="1268980"/>
            <a:chOff x="1240970" y="2717566"/>
            <a:chExt cx="4548352" cy="1268980"/>
          </a:xfrm>
        </p:grpSpPr>
        <p:sp>
          <p:nvSpPr>
            <p:cNvPr id="13" name="語音泡泡: 圓角矩形 12">
              <a:extLst>
                <a:ext uri="{FF2B5EF4-FFF2-40B4-BE49-F238E27FC236}">
                  <a16:creationId xmlns:a16="http://schemas.microsoft.com/office/drawing/2014/main" id="{FE2148EA-842C-4A32-A384-6FB377DDD6A8}"/>
                </a:ext>
              </a:extLst>
            </p:cNvPr>
            <p:cNvSpPr/>
            <p:nvPr/>
          </p:nvSpPr>
          <p:spPr>
            <a:xfrm>
              <a:off x="1240970" y="2717566"/>
              <a:ext cx="4354286" cy="1268980"/>
            </a:xfrm>
            <a:prstGeom prst="wedgeRoundRectCallout">
              <a:avLst>
                <a:gd name="adj1" fmla="val -1238"/>
                <a:gd name="adj2" fmla="val 60253"/>
                <a:gd name="adj3" fmla="val 16667"/>
              </a:avLst>
            </a:prstGeom>
            <a:solidFill>
              <a:srgbClr val="E9D6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EEF55CFB-E0FA-499C-8DCC-9D0B6CAC113A}"/>
                </a:ext>
              </a:extLst>
            </p:cNvPr>
            <p:cNvSpPr/>
            <p:nvPr/>
          </p:nvSpPr>
          <p:spPr>
            <a:xfrm>
              <a:off x="1500969" y="2813447"/>
              <a:ext cx="4288353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3200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你今次測驗又唔合格，</a:t>
              </a:r>
              <a:endParaRPr lang="en-HK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r>
                <a:rPr lang="zh-TW" altLang="en-US" sz="3200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攪到我好傷心。</a:t>
              </a:r>
              <a:endParaRPr lang="en-HK" sz="3200" dirty="0"/>
            </a:p>
          </p:txBody>
        </p:sp>
      </p:grpSp>
      <p:sp>
        <p:nvSpPr>
          <p:cNvPr id="15" name="矩形 14">
            <a:extLst>
              <a:ext uri="{FF2B5EF4-FFF2-40B4-BE49-F238E27FC236}">
                <a16:creationId xmlns:a16="http://schemas.microsoft.com/office/drawing/2014/main" id="{B58773C6-F467-4F9E-A070-095919C2BEBC}"/>
              </a:ext>
            </a:extLst>
          </p:cNvPr>
          <p:cNvSpPr/>
          <p:nvPr/>
        </p:nvSpPr>
        <p:spPr>
          <a:xfrm>
            <a:off x="6266293" y="2871381"/>
            <a:ext cx="61774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傷心背後，</a:t>
            </a:r>
            <a:endParaRPr lang="en-HK" altLang="zh-TW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隱藏著父母甚麼需要呢？</a:t>
            </a:r>
            <a:endParaRPr lang="en-HK" sz="2800" dirty="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3F35CAC0-BFD6-4912-B3CA-9DE4554C02D8}"/>
              </a:ext>
            </a:extLst>
          </p:cNvPr>
          <p:cNvSpPr/>
          <p:nvPr/>
        </p:nvSpPr>
        <p:spPr>
          <a:xfrm>
            <a:off x="6266293" y="3858680"/>
            <a:ext cx="42537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HK" altLang="zh-TW" sz="24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1. </a:t>
            </a: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家長教導子女的付出及努力得不到認同和回報，需要安慰及</a:t>
            </a:r>
          </a:p>
          <a:p>
            <a:r>
              <a:rPr lang="en-US" altLang="zh-TW" sz="24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2. </a:t>
            </a: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缺乏安全感，</a:t>
            </a:r>
            <a:r>
              <a:rPr lang="zh-TW" altLang="zh-HK" sz="24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擔心子女在學習過程中會遇到更大困難</a:t>
            </a: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，</a:t>
            </a:r>
            <a:r>
              <a:rPr lang="zh-TW" altLang="zh-HK" sz="24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而自己未能及時給予有效協助</a:t>
            </a:r>
            <a:endParaRPr lang="zh-TW" altLang="en-US" sz="2400" dirty="0"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7" name="矩形: 剪去對角角落 16">
            <a:extLst>
              <a:ext uri="{FF2B5EF4-FFF2-40B4-BE49-F238E27FC236}">
                <a16:creationId xmlns:a16="http://schemas.microsoft.com/office/drawing/2014/main" id="{AE100588-4F6B-4855-A368-380B65978BA2}"/>
              </a:ext>
            </a:extLst>
          </p:cNvPr>
          <p:cNvSpPr/>
          <p:nvPr/>
        </p:nvSpPr>
        <p:spPr>
          <a:xfrm>
            <a:off x="9355016" y="160435"/>
            <a:ext cx="2763297" cy="574529"/>
          </a:xfrm>
          <a:prstGeom prst="snip2DiagRect">
            <a:avLst/>
          </a:prstGeom>
          <a:solidFill>
            <a:srgbClr val="764BCD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範疇三：促進家長身心健康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「親子相尊重，溝通能達到」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AF27B0A8-B903-4868-A1BE-9D7003574777}"/>
              </a:ext>
            </a:extLst>
          </p:cNvPr>
          <p:cNvSpPr/>
          <p:nvPr/>
        </p:nvSpPr>
        <p:spPr>
          <a:xfrm>
            <a:off x="3625488" y="1913178"/>
            <a:ext cx="563167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3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子女測驗成績不理想，只得</a:t>
            </a:r>
            <a:r>
              <a:rPr lang="en-GB" sz="3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47</a:t>
            </a:r>
            <a:r>
              <a:rPr lang="zh-TW" altLang="en-US" sz="3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分</a:t>
            </a:r>
            <a:endParaRPr lang="en-HK" sz="3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09155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136DFC-1E1E-1907-5FC0-EACB4A2A6E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F12543E9-1B01-41A2-BF20-929AE9EE5614}"/>
              </a:ext>
            </a:extLst>
          </p:cNvPr>
          <p:cNvSpPr/>
          <p:nvPr/>
        </p:nvSpPr>
        <p:spPr>
          <a:xfrm>
            <a:off x="6096000" y="3825488"/>
            <a:ext cx="4470371" cy="209470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4" name="副標題 9">
            <a:extLst>
              <a:ext uri="{FF2B5EF4-FFF2-40B4-BE49-F238E27FC236}">
                <a16:creationId xmlns:a16="http://schemas.microsoft.com/office/drawing/2014/main" id="{3E2214DC-F04C-4AA0-E10C-7C9785121F18}"/>
              </a:ext>
            </a:extLst>
          </p:cNvPr>
          <p:cNvSpPr txBox="1">
            <a:spLocks/>
          </p:cNvSpPr>
          <p:nvPr/>
        </p:nvSpPr>
        <p:spPr>
          <a:xfrm>
            <a:off x="9428703" y="-191920"/>
            <a:ext cx="2763297" cy="528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n-HK" altLang="zh-TW" sz="15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投影片編號版面配置區 1">
            <a:extLst>
              <a:ext uri="{FF2B5EF4-FFF2-40B4-BE49-F238E27FC236}">
                <a16:creationId xmlns:a16="http://schemas.microsoft.com/office/drawing/2014/main" id="{E31FD65D-C86B-51D4-053C-007422662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7648" y="6356350"/>
            <a:ext cx="2743200" cy="365125"/>
          </a:xfrm>
        </p:spPr>
        <p:txBody>
          <a:bodyPr/>
          <a:lstStyle/>
          <a:p>
            <a:fld id="{A0482D78-9449-4653-B554-7E2F4EFC8E21}" type="slidenum">
              <a:rPr lang="en-HK" smtClean="0">
                <a:solidFill>
                  <a:schemeClr val="tx1"/>
                </a:solidFill>
              </a:rPr>
              <a:t>24</a:t>
            </a:fld>
            <a:endParaRPr lang="en-HK">
              <a:solidFill>
                <a:schemeClr val="tx1"/>
              </a:solidFill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7BF74B7E-A1A3-23EE-6444-1B68DCD4A87A}"/>
              </a:ext>
            </a:extLst>
          </p:cNvPr>
          <p:cNvSpPr/>
          <p:nvPr/>
        </p:nvSpPr>
        <p:spPr>
          <a:xfrm>
            <a:off x="259305" y="409777"/>
            <a:ext cx="4771847" cy="805842"/>
          </a:xfrm>
          <a:prstGeom prst="roundRect">
            <a:avLst/>
          </a:prstGeom>
          <a:solidFill>
            <a:srgbClr val="9E86E2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家長互動分享</a:t>
            </a:r>
            <a:endParaRPr lang="zh-HK" altLang="en-US" sz="44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5659528B-09B8-4061-8375-CAA233B1CB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483"/>
          <a:stretch/>
        </p:blipFill>
        <p:spPr>
          <a:xfrm>
            <a:off x="2354144" y="3865468"/>
            <a:ext cx="2677008" cy="2094706"/>
          </a:xfrm>
          <a:prstGeom prst="rect">
            <a:avLst/>
          </a:prstGeom>
        </p:spPr>
      </p:pic>
      <p:grpSp>
        <p:nvGrpSpPr>
          <p:cNvPr id="20" name="群組 19">
            <a:extLst>
              <a:ext uri="{FF2B5EF4-FFF2-40B4-BE49-F238E27FC236}">
                <a16:creationId xmlns:a16="http://schemas.microsoft.com/office/drawing/2014/main" id="{5DBFBCD0-A40F-4A12-826C-74188CA34652}"/>
              </a:ext>
            </a:extLst>
          </p:cNvPr>
          <p:cNvGrpSpPr/>
          <p:nvPr/>
        </p:nvGrpSpPr>
        <p:grpSpPr>
          <a:xfrm>
            <a:off x="1110084" y="2419632"/>
            <a:ext cx="4481424" cy="1268980"/>
            <a:chOff x="1240970" y="2717566"/>
            <a:chExt cx="4481424" cy="1268980"/>
          </a:xfrm>
        </p:grpSpPr>
        <p:sp>
          <p:nvSpPr>
            <p:cNvPr id="13" name="語音泡泡: 圓角矩形 12">
              <a:extLst>
                <a:ext uri="{FF2B5EF4-FFF2-40B4-BE49-F238E27FC236}">
                  <a16:creationId xmlns:a16="http://schemas.microsoft.com/office/drawing/2014/main" id="{FE2148EA-842C-4A32-A384-6FB377DDD6A8}"/>
                </a:ext>
              </a:extLst>
            </p:cNvPr>
            <p:cNvSpPr/>
            <p:nvPr/>
          </p:nvSpPr>
          <p:spPr>
            <a:xfrm>
              <a:off x="1240970" y="2717566"/>
              <a:ext cx="4354286" cy="1268980"/>
            </a:xfrm>
            <a:prstGeom prst="wedgeRoundRectCallout">
              <a:avLst>
                <a:gd name="adj1" fmla="val -1238"/>
                <a:gd name="adj2" fmla="val 60253"/>
                <a:gd name="adj3" fmla="val 16667"/>
              </a:avLst>
            </a:prstGeom>
            <a:solidFill>
              <a:srgbClr val="E9D6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EEF55CFB-E0FA-499C-8DCC-9D0B6CAC113A}"/>
                </a:ext>
              </a:extLst>
            </p:cNvPr>
            <p:cNvSpPr/>
            <p:nvPr/>
          </p:nvSpPr>
          <p:spPr>
            <a:xfrm>
              <a:off x="1434041" y="2813447"/>
              <a:ext cx="4288353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3200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你今次測驗又唔合格，</a:t>
              </a:r>
              <a:endParaRPr lang="en-HK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r>
                <a:rPr lang="zh-TW" altLang="en-US" sz="3200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攪到我好傷心。</a:t>
              </a:r>
              <a:endParaRPr lang="en-HK" sz="3200" dirty="0"/>
            </a:p>
          </p:txBody>
        </p:sp>
      </p:grpSp>
      <p:sp>
        <p:nvSpPr>
          <p:cNvPr id="15" name="矩形 14">
            <a:extLst>
              <a:ext uri="{FF2B5EF4-FFF2-40B4-BE49-F238E27FC236}">
                <a16:creationId xmlns:a16="http://schemas.microsoft.com/office/drawing/2014/main" id="{B58773C6-F467-4F9E-A070-095919C2BEBC}"/>
              </a:ext>
            </a:extLst>
          </p:cNvPr>
          <p:cNvSpPr/>
          <p:nvPr/>
        </p:nvSpPr>
        <p:spPr>
          <a:xfrm>
            <a:off x="6266294" y="2871381"/>
            <a:ext cx="41362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家長認為可以如何說出你的需要呢</a:t>
            </a:r>
            <a:r>
              <a:rPr lang="zh-TW" altLang="en-HK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？</a:t>
            </a:r>
            <a:endParaRPr lang="en-HK" sz="2800" dirty="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3F35CAC0-BFD6-4912-B3CA-9DE4554C02D8}"/>
              </a:ext>
            </a:extLst>
          </p:cNvPr>
          <p:cNvSpPr/>
          <p:nvPr/>
        </p:nvSpPr>
        <p:spPr>
          <a:xfrm>
            <a:off x="6358870" y="3858680"/>
            <a:ext cx="389708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「你今次測驗又唔合格，我覺得傷心。我用咗好多心機想幫你改善成績，但係都無乜效果，</a:t>
            </a:r>
            <a:r>
              <a:rPr lang="zh-TW" altLang="zh-HK" sz="24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我擔心之後你會追得更辛苦</a:t>
            </a: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。」</a:t>
            </a:r>
          </a:p>
        </p:txBody>
      </p:sp>
      <p:sp>
        <p:nvSpPr>
          <p:cNvPr id="17" name="矩形: 剪去對角角落 16">
            <a:extLst>
              <a:ext uri="{FF2B5EF4-FFF2-40B4-BE49-F238E27FC236}">
                <a16:creationId xmlns:a16="http://schemas.microsoft.com/office/drawing/2014/main" id="{7A6A5846-2448-4E0D-A1C8-1589099514BD}"/>
              </a:ext>
            </a:extLst>
          </p:cNvPr>
          <p:cNvSpPr/>
          <p:nvPr/>
        </p:nvSpPr>
        <p:spPr>
          <a:xfrm>
            <a:off x="9355016" y="160435"/>
            <a:ext cx="2763297" cy="574529"/>
          </a:xfrm>
          <a:prstGeom prst="snip2DiagRect">
            <a:avLst/>
          </a:prstGeom>
          <a:solidFill>
            <a:srgbClr val="764BCD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範疇三：促進家長身心健康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「親子相尊重，溝通能達到」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5BCCCCA9-68B5-414E-836F-A013E496C16C}"/>
              </a:ext>
            </a:extLst>
          </p:cNvPr>
          <p:cNvSpPr/>
          <p:nvPr/>
        </p:nvSpPr>
        <p:spPr>
          <a:xfrm>
            <a:off x="3450459" y="1913575"/>
            <a:ext cx="563167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3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子女測驗成績不理想，只得</a:t>
            </a:r>
            <a:r>
              <a:rPr lang="en-GB" altLang="zh-HK" sz="3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47</a:t>
            </a:r>
            <a:r>
              <a:rPr lang="zh-TW" altLang="en-US" sz="3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分</a:t>
            </a:r>
            <a:endParaRPr lang="en-HK" altLang="zh-HK" sz="3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76ED049A-14A7-4D7F-BADC-0C9F1F6D3124}"/>
              </a:ext>
            </a:extLst>
          </p:cNvPr>
          <p:cNvSpPr/>
          <p:nvPr/>
        </p:nvSpPr>
        <p:spPr>
          <a:xfrm>
            <a:off x="3578217" y="131103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3600" b="1" u="sng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問題三：需要及表達需要</a:t>
            </a:r>
            <a:endParaRPr lang="en-HK" sz="3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01407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136DFC-1E1E-1907-5FC0-EACB4A2A6E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標題 9">
            <a:extLst>
              <a:ext uri="{FF2B5EF4-FFF2-40B4-BE49-F238E27FC236}">
                <a16:creationId xmlns:a16="http://schemas.microsoft.com/office/drawing/2014/main" id="{3E2214DC-F04C-4AA0-E10C-7C9785121F18}"/>
              </a:ext>
            </a:extLst>
          </p:cNvPr>
          <p:cNvSpPr txBox="1">
            <a:spLocks/>
          </p:cNvSpPr>
          <p:nvPr/>
        </p:nvSpPr>
        <p:spPr>
          <a:xfrm>
            <a:off x="9428703" y="-191920"/>
            <a:ext cx="2763297" cy="528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n-HK" altLang="zh-TW" sz="15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投影片編號版面配置區 1">
            <a:extLst>
              <a:ext uri="{FF2B5EF4-FFF2-40B4-BE49-F238E27FC236}">
                <a16:creationId xmlns:a16="http://schemas.microsoft.com/office/drawing/2014/main" id="{E31FD65D-C86B-51D4-053C-007422662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7648" y="6356350"/>
            <a:ext cx="2743200" cy="365125"/>
          </a:xfrm>
        </p:spPr>
        <p:txBody>
          <a:bodyPr/>
          <a:lstStyle/>
          <a:p>
            <a:fld id="{A0482D78-9449-4653-B554-7E2F4EFC8E21}" type="slidenum">
              <a:rPr lang="en-HK" smtClean="0">
                <a:solidFill>
                  <a:schemeClr val="tx1"/>
                </a:solidFill>
              </a:rPr>
              <a:t>25</a:t>
            </a:fld>
            <a:endParaRPr lang="en-HK">
              <a:solidFill>
                <a:schemeClr val="tx1"/>
              </a:solidFill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7BF74B7E-A1A3-23EE-6444-1B68DCD4A87A}"/>
              </a:ext>
            </a:extLst>
          </p:cNvPr>
          <p:cNvSpPr/>
          <p:nvPr/>
        </p:nvSpPr>
        <p:spPr>
          <a:xfrm>
            <a:off x="259305" y="409777"/>
            <a:ext cx="4771847" cy="805842"/>
          </a:xfrm>
          <a:prstGeom prst="roundRect">
            <a:avLst/>
          </a:prstGeom>
          <a:solidFill>
            <a:srgbClr val="9E86E2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家長互動分享</a:t>
            </a:r>
            <a:endParaRPr lang="zh-HK" altLang="en-US" sz="44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FC1C94E-E745-4429-88B6-60CF2DFCE264}"/>
              </a:ext>
            </a:extLst>
          </p:cNvPr>
          <p:cNvSpPr/>
          <p:nvPr/>
        </p:nvSpPr>
        <p:spPr>
          <a:xfrm>
            <a:off x="1299168" y="2027230"/>
            <a:ext cx="95936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最後，家長可以提出合理的要求，期望子女可以正視成績不理想的問題，請參考以下例句：</a:t>
            </a:r>
            <a:endParaRPr lang="en-HK" sz="28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5DBFBCD0-A40F-4A12-826C-74188CA34652}"/>
              </a:ext>
            </a:extLst>
          </p:cNvPr>
          <p:cNvGrpSpPr/>
          <p:nvPr/>
        </p:nvGrpSpPr>
        <p:grpSpPr>
          <a:xfrm>
            <a:off x="1609248" y="3131127"/>
            <a:ext cx="8920207" cy="2415835"/>
            <a:chOff x="1387858" y="2431203"/>
            <a:chExt cx="8139693" cy="2918578"/>
          </a:xfrm>
        </p:grpSpPr>
        <p:sp>
          <p:nvSpPr>
            <p:cNvPr id="13" name="語音泡泡: 圓角矩形 12">
              <a:extLst>
                <a:ext uri="{FF2B5EF4-FFF2-40B4-BE49-F238E27FC236}">
                  <a16:creationId xmlns:a16="http://schemas.microsoft.com/office/drawing/2014/main" id="{FE2148EA-842C-4A32-A384-6FB377DDD6A8}"/>
                </a:ext>
              </a:extLst>
            </p:cNvPr>
            <p:cNvSpPr/>
            <p:nvPr/>
          </p:nvSpPr>
          <p:spPr>
            <a:xfrm>
              <a:off x="1387858" y="2498362"/>
              <a:ext cx="8118482" cy="2393210"/>
            </a:xfrm>
            <a:prstGeom prst="wedgeRoundRectCallout">
              <a:avLst>
                <a:gd name="adj1" fmla="val -3777"/>
                <a:gd name="adj2" fmla="val 64252"/>
                <a:gd name="adj3" fmla="val 16667"/>
              </a:avLst>
            </a:prstGeom>
            <a:solidFill>
              <a:srgbClr val="E9D6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EEF55CFB-E0FA-499C-8DCC-9D0B6CAC113A}"/>
                </a:ext>
              </a:extLst>
            </p:cNvPr>
            <p:cNvSpPr/>
            <p:nvPr/>
          </p:nvSpPr>
          <p:spPr>
            <a:xfrm>
              <a:off x="1562313" y="2431203"/>
              <a:ext cx="7965238" cy="29185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3200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你今次測驗差</a:t>
              </a:r>
              <a:r>
                <a:rPr lang="en-US" altLang="zh-TW" sz="3200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3</a:t>
              </a:r>
              <a:r>
                <a:rPr lang="zh-TW" altLang="en-US" sz="3200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分合格，我覺得傷心。我用咗好多心機想幫你改善成績，但係都無乜效果</a:t>
              </a:r>
              <a:r>
                <a:rPr lang="zh-TW" altLang="en-US" sz="3200" dirty="0">
                  <a:latin typeface="Microsoft JhengHei" panose="020B0604030504040204" pitchFamily="34" charset="-120"/>
                  <a:ea typeface="Microsoft JhengHei" panose="020B0604030504040204" pitchFamily="34" charset="-120"/>
                  <a:cs typeface="Times New Roman" panose="02020603050405020304" pitchFamily="18" charset="0"/>
                </a:rPr>
                <a:t>，</a:t>
              </a:r>
              <a:r>
                <a:rPr lang="zh-TW" altLang="zh-HK" sz="3200" dirty="0">
                  <a:latin typeface="Microsoft JhengHei" panose="020B0604030504040204" pitchFamily="34" charset="-120"/>
                  <a:ea typeface="Microsoft JhengHei" panose="020B0604030504040204" pitchFamily="34" charset="-120"/>
                  <a:cs typeface="Times New Roman" panose="02020603050405020304" pitchFamily="18" charset="0"/>
                </a:rPr>
                <a:t>我擔心之後你會追得更辛苦</a:t>
              </a:r>
              <a:r>
                <a:rPr lang="zh-TW" altLang="en-US" sz="3200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。我哋不如傾吓你對學習有乜睇法，等爸爸媽媽知道有乜可以幫到你？</a:t>
              </a:r>
              <a:endParaRPr lang="en-HK" sz="3200" dirty="0"/>
            </a:p>
          </p:txBody>
        </p:sp>
      </p:grpSp>
      <p:sp>
        <p:nvSpPr>
          <p:cNvPr id="17" name="矩形: 剪去對角角落 16">
            <a:extLst>
              <a:ext uri="{FF2B5EF4-FFF2-40B4-BE49-F238E27FC236}">
                <a16:creationId xmlns:a16="http://schemas.microsoft.com/office/drawing/2014/main" id="{C79F2A1E-B8C8-4A20-94FE-DA96615729FB}"/>
              </a:ext>
            </a:extLst>
          </p:cNvPr>
          <p:cNvSpPr/>
          <p:nvPr/>
        </p:nvSpPr>
        <p:spPr>
          <a:xfrm>
            <a:off x="9355016" y="160435"/>
            <a:ext cx="2763297" cy="574529"/>
          </a:xfrm>
          <a:prstGeom prst="snip2DiagRect">
            <a:avLst/>
          </a:prstGeom>
          <a:solidFill>
            <a:srgbClr val="764BCD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範疇三：促進家長身心健康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「親子相尊重，溝通能達到」</a:t>
            </a:r>
          </a:p>
        </p:txBody>
      </p:sp>
      <p:pic>
        <p:nvPicPr>
          <p:cNvPr id="1026" name="Picture 2" descr="アドバイスが響く子供のイラスト | かわいいフリー素材集 いらすとや">
            <a:extLst>
              <a:ext uri="{FF2B5EF4-FFF2-40B4-BE49-F238E27FC236}">
                <a16:creationId xmlns:a16="http://schemas.microsoft.com/office/drawing/2014/main" id="{43BFE184-B2BE-4C92-ABC0-43CFD8E3F7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90"/>
          <a:stretch/>
        </p:blipFill>
        <p:spPr bwMode="auto">
          <a:xfrm>
            <a:off x="5948218" y="5235252"/>
            <a:ext cx="1848764" cy="159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AAE96301-A9E1-46DB-8CF7-42A1A3EE9394}"/>
              </a:ext>
            </a:extLst>
          </p:cNvPr>
          <p:cNvSpPr/>
          <p:nvPr/>
        </p:nvSpPr>
        <p:spPr>
          <a:xfrm>
            <a:off x="3578217" y="131103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3600" b="1" u="sng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問題四：表達要求</a:t>
            </a:r>
            <a:endParaRPr lang="en-HK" sz="36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2660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136DFC-1E1E-1907-5FC0-EACB4A2A6E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標題 9">
            <a:extLst>
              <a:ext uri="{FF2B5EF4-FFF2-40B4-BE49-F238E27FC236}">
                <a16:creationId xmlns:a16="http://schemas.microsoft.com/office/drawing/2014/main" id="{3E2214DC-F04C-4AA0-E10C-7C9785121F18}"/>
              </a:ext>
            </a:extLst>
          </p:cNvPr>
          <p:cNvSpPr txBox="1">
            <a:spLocks/>
          </p:cNvSpPr>
          <p:nvPr/>
        </p:nvSpPr>
        <p:spPr>
          <a:xfrm>
            <a:off x="9428703" y="-191920"/>
            <a:ext cx="2763297" cy="528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n-HK" altLang="zh-TW" sz="15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投影片編號版面配置區 1">
            <a:extLst>
              <a:ext uri="{FF2B5EF4-FFF2-40B4-BE49-F238E27FC236}">
                <a16:creationId xmlns:a16="http://schemas.microsoft.com/office/drawing/2014/main" id="{E31FD65D-C86B-51D4-053C-007422662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7648" y="6356350"/>
            <a:ext cx="2743200" cy="365125"/>
          </a:xfrm>
        </p:spPr>
        <p:txBody>
          <a:bodyPr/>
          <a:lstStyle/>
          <a:p>
            <a:fld id="{A0482D78-9449-4653-B554-7E2F4EFC8E21}" type="slidenum">
              <a:rPr lang="en-HK" smtClean="0">
                <a:solidFill>
                  <a:schemeClr val="tx1"/>
                </a:solidFill>
              </a:rPr>
              <a:t>26</a:t>
            </a:fld>
            <a:endParaRPr lang="en-HK">
              <a:solidFill>
                <a:schemeClr val="tx1"/>
              </a:solidFill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7BF74B7E-A1A3-23EE-6444-1B68DCD4A87A}"/>
              </a:ext>
            </a:extLst>
          </p:cNvPr>
          <p:cNvSpPr/>
          <p:nvPr/>
        </p:nvSpPr>
        <p:spPr>
          <a:xfrm>
            <a:off x="772652" y="398426"/>
            <a:ext cx="2532021" cy="805842"/>
          </a:xfrm>
          <a:prstGeom prst="roundRect">
            <a:avLst/>
          </a:prstGeom>
          <a:solidFill>
            <a:srgbClr val="9E86E2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工作紙</a:t>
            </a:r>
            <a:r>
              <a:rPr lang="en-HK" altLang="zh-TW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(2)</a:t>
            </a:r>
            <a:endParaRPr lang="zh-HK" altLang="en-US" sz="44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FC1C94E-E745-4429-88B6-60CF2DFCE264}"/>
              </a:ext>
            </a:extLst>
          </p:cNvPr>
          <p:cNvSpPr/>
          <p:nvPr/>
        </p:nvSpPr>
        <p:spPr>
          <a:xfrm>
            <a:off x="1491916" y="1430525"/>
            <a:ext cx="959366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</a:t>
            </a: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或</a:t>
            </a:r>
            <a:r>
              <a:rPr lang="en-US" altLang="zh-TW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</a:t>
            </a: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位家長組成一小組，選擇其中一個情境進行</a:t>
            </a:r>
            <a:r>
              <a:rPr lang="en-US" altLang="zh-TW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</a:t>
            </a: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分鐘討論。家長運用有效的溝通技巧，思考如何與子女展開對話，並避免發生衝突。</a:t>
            </a:r>
          </a:p>
        </p:txBody>
      </p:sp>
      <p:sp>
        <p:nvSpPr>
          <p:cNvPr id="17" name="矩形: 剪去對角角落 16">
            <a:extLst>
              <a:ext uri="{FF2B5EF4-FFF2-40B4-BE49-F238E27FC236}">
                <a16:creationId xmlns:a16="http://schemas.microsoft.com/office/drawing/2014/main" id="{C79F2A1E-B8C8-4A20-94FE-DA96615729FB}"/>
              </a:ext>
            </a:extLst>
          </p:cNvPr>
          <p:cNvSpPr/>
          <p:nvPr/>
        </p:nvSpPr>
        <p:spPr>
          <a:xfrm>
            <a:off x="9355016" y="160435"/>
            <a:ext cx="2763297" cy="574529"/>
          </a:xfrm>
          <a:prstGeom prst="snip2DiagRect">
            <a:avLst/>
          </a:prstGeom>
          <a:solidFill>
            <a:srgbClr val="764BCD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範疇三：促進家長身心健康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「親子相尊重，溝通能達到」</a:t>
            </a: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D9F85559-36F6-418F-BF6B-50BA97B4445F}"/>
              </a:ext>
            </a:extLst>
          </p:cNvPr>
          <p:cNvSpPr/>
          <p:nvPr/>
        </p:nvSpPr>
        <p:spPr>
          <a:xfrm>
            <a:off x="3578217" y="401588"/>
            <a:ext cx="4537773" cy="805842"/>
          </a:xfrm>
          <a:prstGeom prst="roundRect">
            <a:avLst/>
          </a:prstGeom>
          <a:solidFill>
            <a:srgbClr val="9E86E2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有效的溝通練習</a:t>
            </a:r>
            <a:endParaRPr lang="zh-HK" altLang="en-US" sz="44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3EB2DFF8-7CBC-4246-930E-6019E81EF9BC}"/>
              </a:ext>
            </a:extLst>
          </p:cNvPr>
          <p:cNvSpPr/>
          <p:nvPr/>
        </p:nvSpPr>
        <p:spPr>
          <a:xfrm>
            <a:off x="1491916" y="2853159"/>
            <a:ext cx="9400916" cy="1721435"/>
          </a:xfrm>
          <a:prstGeom prst="roundRect">
            <a:avLst/>
          </a:prstGeom>
          <a:solidFill>
            <a:srgbClr val="E9E0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2BFABD1-DD91-4DFC-85A1-EE24FCF4B59E}"/>
              </a:ext>
            </a:extLst>
          </p:cNvPr>
          <p:cNvSpPr/>
          <p:nvPr/>
        </p:nvSpPr>
        <p:spPr>
          <a:xfrm>
            <a:off x="1620252" y="3021379"/>
            <a:ext cx="895149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u="sng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處境一：女兒與同學離境遊玩</a:t>
            </a:r>
          </a:p>
          <a:p>
            <a:r>
              <a:rPr lang="zh-TW" altLang="en-US" sz="280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就讀中三的女兒向你提出希望星期日和同學一同去深圳遊玩一天，並已經與同學計劃好全日的行程。</a:t>
            </a:r>
            <a:endParaRPr lang="zh-TW" altLang="en-US" sz="2800" b="0" i="0">
              <a:solidFill>
                <a:srgbClr val="000000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7E93BDDF-0CAE-4D0C-A170-5DE79548D586}"/>
              </a:ext>
            </a:extLst>
          </p:cNvPr>
          <p:cNvSpPr/>
          <p:nvPr/>
        </p:nvSpPr>
        <p:spPr>
          <a:xfrm>
            <a:off x="1491916" y="4734977"/>
            <a:ext cx="9400916" cy="1721435"/>
          </a:xfrm>
          <a:prstGeom prst="roundRect">
            <a:avLst/>
          </a:prstGeom>
          <a:solidFill>
            <a:srgbClr val="E9E0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214103D-7794-4805-8807-8DD0532D874F}"/>
              </a:ext>
            </a:extLst>
          </p:cNvPr>
          <p:cNvSpPr/>
          <p:nvPr/>
        </p:nvSpPr>
        <p:spPr>
          <a:xfrm>
            <a:off x="1730520" y="4734977"/>
            <a:ext cx="907983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u="sng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處境二：兒子談戀愛了？</a:t>
            </a:r>
          </a:p>
          <a:p>
            <a:r>
              <a:rPr lang="zh-TW" altLang="en-US" sz="280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你在街上發現就讀中五的兒子與一位女同學言談甚歡，狀甚親密，估計他們是在談戀愛。你的兒子則從未向你透露過這事情。</a:t>
            </a:r>
            <a:endParaRPr lang="zh-TW" altLang="en-US" sz="2800" b="0" i="0">
              <a:solidFill>
                <a:srgbClr val="000000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266834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6DF043-DED7-1CB7-46BE-91222A9241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圓角化同側角落 9">
            <a:extLst>
              <a:ext uri="{FF2B5EF4-FFF2-40B4-BE49-F238E27FC236}">
                <a16:creationId xmlns:a16="http://schemas.microsoft.com/office/drawing/2014/main" id="{DC717E01-2151-8718-72CD-F4FB46A1B8F7}"/>
              </a:ext>
            </a:extLst>
          </p:cNvPr>
          <p:cNvSpPr/>
          <p:nvPr/>
        </p:nvSpPr>
        <p:spPr>
          <a:xfrm rot="5400000">
            <a:off x="3472565" y="251960"/>
            <a:ext cx="1313970" cy="8259101"/>
          </a:xfrm>
          <a:prstGeom prst="round2Same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4" name="矩形: 圓角化同側角落 3">
            <a:extLst>
              <a:ext uri="{FF2B5EF4-FFF2-40B4-BE49-F238E27FC236}">
                <a16:creationId xmlns:a16="http://schemas.microsoft.com/office/drawing/2014/main" id="{B5A2AB00-23DB-3676-2D06-C4550F6F91B2}"/>
              </a:ext>
            </a:extLst>
          </p:cNvPr>
          <p:cNvSpPr/>
          <p:nvPr/>
        </p:nvSpPr>
        <p:spPr>
          <a:xfrm rot="5400000">
            <a:off x="3227169" y="-679105"/>
            <a:ext cx="2011240" cy="8465575"/>
          </a:xfrm>
          <a:prstGeom prst="round2SameRect">
            <a:avLst/>
          </a:prstGeom>
          <a:solidFill>
            <a:srgbClr val="9C81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zh-TW" altLang="en-US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環節三</a:t>
            </a:r>
            <a:endParaRPr lang="en-HK" altLang="zh-TW" sz="44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TW" altLang="en-US" sz="35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實用策略分享</a:t>
            </a:r>
            <a:endParaRPr lang="en-US" altLang="zh-TW" sz="35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TW" altLang="en-US" sz="32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互動個案研習和討論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56E00F25-2CAD-F46D-34DA-FEDD8D52D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7648" y="6356350"/>
            <a:ext cx="2743200" cy="365125"/>
          </a:xfrm>
        </p:spPr>
        <p:txBody>
          <a:bodyPr/>
          <a:lstStyle/>
          <a:p>
            <a:fld id="{A0482D78-9449-4653-B554-7E2F4EFC8E21}" type="slidenum">
              <a:rPr lang="en-HK" smtClean="0">
                <a:solidFill>
                  <a:schemeClr val="tx1"/>
                </a:solidFill>
              </a:rPr>
              <a:t>27</a:t>
            </a:fld>
            <a:endParaRPr lang="en-HK">
              <a:solidFill>
                <a:schemeClr val="tx1"/>
              </a:solidFill>
            </a:endParaRPr>
          </a:p>
        </p:txBody>
      </p:sp>
      <p:sp>
        <p:nvSpPr>
          <p:cNvPr id="6" name="矩形: 剪去對角角落 5">
            <a:extLst>
              <a:ext uri="{FF2B5EF4-FFF2-40B4-BE49-F238E27FC236}">
                <a16:creationId xmlns:a16="http://schemas.microsoft.com/office/drawing/2014/main" id="{92FC6B33-CFA3-48D1-BB9F-1AF8692164E7}"/>
              </a:ext>
            </a:extLst>
          </p:cNvPr>
          <p:cNvSpPr/>
          <p:nvPr/>
        </p:nvSpPr>
        <p:spPr>
          <a:xfrm>
            <a:off x="9355016" y="160435"/>
            <a:ext cx="2763297" cy="574529"/>
          </a:xfrm>
          <a:prstGeom prst="snip2DiagRect">
            <a:avLst/>
          </a:prstGeom>
          <a:solidFill>
            <a:srgbClr val="764BCD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範疇三：促進家長身心健康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「親子相尊重，溝通能達到」</a:t>
            </a:r>
          </a:p>
        </p:txBody>
      </p:sp>
    </p:spTree>
    <p:extLst>
      <p:ext uri="{BB962C8B-B14F-4D97-AF65-F5344CB8AC3E}">
        <p14:creationId xmlns:p14="http://schemas.microsoft.com/office/powerpoint/2010/main" val="23840817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A3414C-8378-01D1-D653-2C8F9CCB7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圓角 7">
            <a:extLst>
              <a:ext uri="{FF2B5EF4-FFF2-40B4-BE49-F238E27FC236}">
                <a16:creationId xmlns:a16="http://schemas.microsoft.com/office/drawing/2014/main" id="{9868A72D-ABE9-7FBA-9A59-5EE60EE548AB}"/>
              </a:ext>
            </a:extLst>
          </p:cNvPr>
          <p:cNvSpPr/>
          <p:nvPr/>
        </p:nvSpPr>
        <p:spPr>
          <a:xfrm>
            <a:off x="1005451" y="2193335"/>
            <a:ext cx="10181098" cy="4542132"/>
          </a:xfrm>
          <a:prstGeom prst="roundRect">
            <a:avLst/>
          </a:prstGeom>
          <a:solidFill>
            <a:srgbClr val="F1E0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zh-TW" altLang="en-US" sz="2600" b="1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故事二：</a:t>
            </a:r>
            <a:r>
              <a:rPr lang="en-US" altLang="zh-TW" sz="2600" b="1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《</a:t>
            </a:r>
            <a:r>
              <a:rPr lang="zh-TW" altLang="en-US" sz="2600" b="1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我不是迷，是逃</a:t>
            </a:r>
            <a:r>
              <a:rPr lang="en-US" altLang="zh-TW" sz="2600" b="1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》</a:t>
            </a:r>
          </a:p>
          <a:p>
            <a:pPr lvl="0">
              <a:defRPr/>
            </a:pPr>
            <a:r>
              <a:rPr lang="zh-TW" altLang="en-US" sz="2600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（高中</a:t>
            </a:r>
            <a:r>
              <a:rPr lang="zh-CN" altLang="en-US" sz="2600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</a:t>
            </a:r>
            <a:r>
              <a:rPr lang="zh-TW" altLang="en-US" sz="2600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zh-HK" sz="2600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兒子利用購買參考書的錢購買偶像周邊產品，及看演唱會。但他謊稱自己留校補課，因為覺得爸爸十分重視他的成績，忽略了他的感受。</a:t>
            </a:r>
            <a:endParaRPr lang="en-US" altLang="zh-TW" sz="2600" dirty="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0">
              <a:defRPr/>
            </a:pPr>
            <a:endParaRPr lang="en-HK" altLang="zh-TW" sz="2600" dirty="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0">
              <a:defRPr/>
            </a:pPr>
            <a:endParaRPr lang="en-HK" altLang="zh-TW" sz="2600" dirty="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0">
              <a:defRPr/>
            </a:pPr>
            <a:endParaRPr lang="en-HK" altLang="zh-TW" sz="2600" dirty="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0">
              <a:defRPr/>
            </a:pPr>
            <a:endParaRPr lang="en-HK" altLang="zh-TW" sz="2600" dirty="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0">
              <a:defRPr/>
            </a:pPr>
            <a:endParaRPr lang="en-HK" altLang="zh-TW" sz="2600" dirty="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0">
              <a:defRPr/>
            </a:pPr>
            <a:r>
              <a:rPr lang="zh-TW" altLang="en-US" sz="2600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              動畫連結：</a:t>
            </a:r>
            <a:r>
              <a:rPr lang="en-US" altLang="zh-HK" u="sng" dirty="0">
                <a:solidFill>
                  <a:srgbClr val="467886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hlinkClick r:id="rId2"/>
              </a:rPr>
              <a:t>https://youtu.be/ClYXwYmeH0w</a:t>
            </a:r>
            <a:endParaRPr lang="en-HK" altLang="zh-TW" sz="1200" dirty="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5" name="投影片編號版面配置區 1">
            <a:extLst>
              <a:ext uri="{FF2B5EF4-FFF2-40B4-BE49-F238E27FC236}">
                <a16:creationId xmlns:a16="http://schemas.microsoft.com/office/drawing/2014/main" id="{7709C044-7AD2-40AA-BC52-467060F19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7648" y="6356350"/>
            <a:ext cx="2743200" cy="365125"/>
          </a:xfrm>
        </p:spPr>
        <p:txBody>
          <a:bodyPr/>
          <a:lstStyle/>
          <a:p>
            <a:fld id="{A0482D78-9449-4653-B554-7E2F4EFC8E21}" type="slidenum">
              <a:rPr lang="en-HK" smtClean="0">
                <a:solidFill>
                  <a:schemeClr val="tx1"/>
                </a:solidFill>
              </a:rPr>
              <a:t>28</a:t>
            </a:fld>
            <a:endParaRPr lang="en-HK">
              <a:solidFill>
                <a:schemeClr val="tx1"/>
              </a:solidFill>
            </a:endParaRPr>
          </a:p>
        </p:txBody>
      </p:sp>
      <p:sp>
        <p:nvSpPr>
          <p:cNvPr id="14" name="矩形: 剪去對角角落 13">
            <a:extLst>
              <a:ext uri="{FF2B5EF4-FFF2-40B4-BE49-F238E27FC236}">
                <a16:creationId xmlns:a16="http://schemas.microsoft.com/office/drawing/2014/main" id="{A447C1E6-67F2-4718-9B34-1304547F50F9}"/>
              </a:ext>
            </a:extLst>
          </p:cNvPr>
          <p:cNvSpPr/>
          <p:nvPr/>
        </p:nvSpPr>
        <p:spPr>
          <a:xfrm>
            <a:off x="9355016" y="160435"/>
            <a:ext cx="2763297" cy="574529"/>
          </a:xfrm>
          <a:prstGeom prst="snip2DiagRect">
            <a:avLst/>
          </a:prstGeom>
          <a:solidFill>
            <a:srgbClr val="764BCD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範疇三：促進家長身心健康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「親子相尊重，溝通能達到」</a:t>
            </a: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E0858051-CDD0-40AD-8C9F-8E3C06F402DD}"/>
              </a:ext>
            </a:extLst>
          </p:cNvPr>
          <p:cNvSpPr/>
          <p:nvPr/>
        </p:nvSpPr>
        <p:spPr>
          <a:xfrm>
            <a:off x="1005451" y="362237"/>
            <a:ext cx="7418848" cy="805842"/>
          </a:xfrm>
          <a:prstGeom prst="roundRect">
            <a:avLst/>
          </a:prstGeom>
          <a:solidFill>
            <a:srgbClr val="9E86E2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分組討論：</a:t>
            </a:r>
            <a:r>
              <a:rPr lang="zh-TW" altLang="en-US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互動個案研習 </a:t>
            </a:r>
            <a:r>
              <a:rPr lang="en-HK" altLang="zh-TW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zh-TW" altLang="en-US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一</a:t>
            </a:r>
            <a:r>
              <a:rPr lang="en-HK" altLang="zh-TW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  <a:endParaRPr lang="zh-HK" altLang="en-US" sz="44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99A55629-7A3B-4C44-BB87-A63D7304BBBC}"/>
              </a:ext>
            </a:extLst>
          </p:cNvPr>
          <p:cNvSpPr/>
          <p:nvPr/>
        </p:nvSpPr>
        <p:spPr>
          <a:xfrm>
            <a:off x="2524649" y="1335424"/>
            <a:ext cx="95936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如果你是故事中的家長，你會如何回應呢？</a:t>
            </a:r>
            <a:endParaRPr lang="en-HK" sz="28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9" name="圖片 14" descr="一張含有 服裝, 足部穿著, 人員, 卡通 的圖片&#10;&#10;AI 產生的內容可能不正確。">
            <a:extLst>
              <a:ext uri="{FF2B5EF4-FFF2-40B4-BE49-F238E27FC236}">
                <a16:creationId xmlns:a16="http://schemas.microsoft.com/office/drawing/2014/main" id="{B96A6CE2-3761-48F5-B2E1-1063371383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01"/>
          <a:stretch>
            <a:fillRect/>
          </a:stretch>
        </p:blipFill>
        <p:spPr>
          <a:xfrm>
            <a:off x="4066634" y="3687161"/>
            <a:ext cx="4058731" cy="23734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509265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A3414C-8378-01D1-D653-2C8F9CCB7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圓角 7">
            <a:extLst>
              <a:ext uri="{FF2B5EF4-FFF2-40B4-BE49-F238E27FC236}">
                <a16:creationId xmlns:a16="http://schemas.microsoft.com/office/drawing/2014/main" id="{9868A72D-ABE9-7FBA-9A59-5EE60EE548AB}"/>
              </a:ext>
            </a:extLst>
          </p:cNvPr>
          <p:cNvSpPr/>
          <p:nvPr/>
        </p:nvSpPr>
        <p:spPr>
          <a:xfrm>
            <a:off x="1005451" y="1291682"/>
            <a:ext cx="10181098" cy="5429793"/>
          </a:xfrm>
          <a:prstGeom prst="roundRect">
            <a:avLst/>
          </a:prstGeom>
          <a:solidFill>
            <a:srgbClr val="F1E0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zh-TW" altLang="en-US" sz="2800" b="1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故事二：</a:t>
            </a:r>
            <a:r>
              <a:rPr lang="en-US" altLang="zh-TW" sz="2800" b="1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《</a:t>
            </a:r>
            <a:r>
              <a:rPr lang="zh-TW" altLang="en-US" sz="2800" b="1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我不是迷，是逃</a:t>
            </a:r>
            <a:r>
              <a:rPr lang="en-US" altLang="zh-TW" sz="2800" b="1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》</a:t>
            </a:r>
          </a:p>
          <a:p>
            <a:pPr>
              <a:defRPr/>
            </a:pPr>
            <a:endParaRPr lang="en-US" altLang="zh-TW" sz="2800" b="1" dirty="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defRPr/>
            </a:pPr>
            <a:endParaRPr lang="en-US" altLang="zh-TW" sz="2800" b="1" dirty="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defRPr/>
            </a:pPr>
            <a:endParaRPr lang="en-US" altLang="zh-TW" sz="2800" b="1" dirty="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defRPr/>
            </a:pPr>
            <a:endParaRPr lang="en-US" altLang="zh-TW" sz="2800" b="1" dirty="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defRPr/>
            </a:pPr>
            <a:endParaRPr lang="en-US" altLang="zh-TW" sz="2800" b="1" dirty="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defRPr/>
            </a:pPr>
            <a:endParaRPr lang="zh-TW" altLang="en-US" sz="2800" b="1" dirty="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0">
              <a:defRPr/>
            </a:pPr>
            <a:r>
              <a:rPr lang="zh-TW" altLang="en-US" sz="28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卓軒，我知道你想考文憑試前放鬆一下，但你可以告訴我們。爸爸媽媽也會為你緊張，我們並不是要你成為醫生或律師，只是期望你在考試中有好的發揮，對你日後的發展有幫助。不如我們找個時間談談你的想法？你先去洗澡休息吧！」</a:t>
            </a:r>
            <a:endParaRPr lang="en-HK" altLang="zh-TW" sz="28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5" name="投影片編號版面配置區 1">
            <a:extLst>
              <a:ext uri="{FF2B5EF4-FFF2-40B4-BE49-F238E27FC236}">
                <a16:creationId xmlns:a16="http://schemas.microsoft.com/office/drawing/2014/main" id="{7709C044-7AD2-40AA-BC52-467060F19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7648" y="6356350"/>
            <a:ext cx="2743200" cy="365125"/>
          </a:xfrm>
        </p:spPr>
        <p:txBody>
          <a:bodyPr/>
          <a:lstStyle/>
          <a:p>
            <a:fld id="{A0482D78-9449-4653-B554-7E2F4EFC8E21}" type="slidenum">
              <a:rPr lang="en-HK" smtClean="0">
                <a:solidFill>
                  <a:schemeClr val="tx1"/>
                </a:solidFill>
              </a:rPr>
              <a:t>29</a:t>
            </a:fld>
            <a:endParaRPr lang="en-HK">
              <a:solidFill>
                <a:schemeClr val="tx1"/>
              </a:solidFill>
            </a:endParaRPr>
          </a:p>
        </p:txBody>
      </p:sp>
      <p:sp>
        <p:nvSpPr>
          <p:cNvPr id="14" name="矩形: 剪去對角角落 13">
            <a:extLst>
              <a:ext uri="{FF2B5EF4-FFF2-40B4-BE49-F238E27FC236}">
                <a16:creationId xmlns:a16="http://schemas.microsoft.com/office/drawing/2014/main" id="{A447C1E6-67F2-4718-9B34-1304547F50F9}"/>
              </a:ext>
            </a:extLst>
          </p:cNvPr>
          <p:cNvSpPr/>
          <p:nvPr/>
        </p:nvSpPr>
        <p:spPr>
          <a:xfrm>
            <a:off x="9355016" y="160435"/>
            <a:ext cx="2763297" cy="574529"/>
          </a:xfrm>
          <a:prstGeom prst="snip2DiagRect">
            <a:avLst/>
          </a:prstGeom>
          <a:solidFill>
            <a:srgbClr val="764BCD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範疇三：促進家長身心健康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「親子相尊重，溝通能達到」</a:t>
            </a: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0FDFE03A-FCED-45E4-890F-0AC9DC1CB81E}"/>
              </a:ext>
            </a:extLst>
          </p:cNvPr>
          <p:cNvSpPr/>
          <p:nvPr/>
        </p:nvSpPr>
        <p:spPr>
          <a:xfrm>
            <a:off x="670475" y="332043"/>
            <a:ext cx="8199898" cy="805842"/>
          </a:xfrm>
          <a:prstGeom prst="roundRect">
            <a:avLst/>
          </a:prstGeom>
          <a:solidFill>
            <a:srgbClr val="9E86E2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互動個案研習 ：</a:t>
            </a:r>
            <a:r>
              <a:rPr lang="zh-TW" altLang="en-US" sz="4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較理想的回應</a:t>
            </a:r>
            <a:endParaRPr lang="zh-HK" altLang="en-US" sz="44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E83D495-01EA-4AD9-B05A-B67E763FA8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2864" r="-2342" b="6351"/>
          <a:stretch/>
        </p:blipFill>
        <p:spPr>
          <a:xfrm>
            <a:off x="3247892" y="2133601"/>
            <a:ext cx="5086616" cy="220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0198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5548B5BC-0E9C-46FA-AA09-7791F03454CF}"/>
              </a:ext>
            </a:extLst>
          </p:cNvPr>
          <p:cNvSpPr/>
          <p:nvPr/>
        </p:nvSpPr>
        <p:spPr>
          <a:xfrm>
            <a:off x="1532801" y="760199"/>
            <a:ext cx="8759222" cy="761488"/>
          </a:xfrm>
          <a:prstGeom prst="roundRect">
            <a:avLst/>
          </a:prstGeom>
          <a:solidFill>
            <a:srgbClr val="9E86E2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大綱</a:t>
            </a:r>
            <a:endParaRPr lang="en-HK" sz="4400"/>
          </a:p>
        </p:txBody>
      </p:sp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B5B9855A-AD13-4633-805B-8AC7CD14F7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6769628"/>
              </p:ext>
            </p:extLst>
          </p:nvPr>
        </p:nvGraphicFramePr>
        <p:xfrm>
          <a:off x="1532801" y="1704250"/>
          <a:ext cx="8691854" cy="4834662"/>
        </p:xfrm>
        <a:graphic>
          <a:graphicData uri="http://schemas.openxmlformats.org/drawingml/2006/table">
            <a:tbl>
              <a:tblPr firstRow="1" bandRow="1">
                <a:solidFill>
                  <a:srgbClr val="DAD2F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{21E4AEA4-8DFA-4A89-87EB-49C32662AFE0}</a:tableStyleId>
              </a:tblPr>
              <a:tblGrid>
                <a:gridCol w="803999">
                  <a:extLst>
                    <a:ext uri="{9D8B030D-6E8A-4147-A177-3AD203B41FA5}">
                      <a16:colId xmlns:a16="http://schemas.microsoft.com/office/drawing/2014/main" val="4000240619"/>
                    </a:ext>
                  </a:extLst>
                </a:gridCol>
                <a:gridCol w="7887855">
                  <a:extLst>
                    <a:ext uri="{9D8B030D-6E8A-4147-A177-3AD203B41FA5}">
                      <a16:colId xmlns:a16="http://schemas.microsoft.com/office/drawing/2014/main" val="50489000"/>
                    </a:ext>
                  </a:extLst>
                </a:gridCol>
              </a:tblGrid>
              <a:tr h="412556"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環節</a:t>
                      </a:r>
                      <a:endParaRPr lang="en-HK" b="1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>
                    <a:solidFill>
                      <a:srgbClr val="9C81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主題及內容</a:t>
                      </a:r>
                      <a:endParaRPr lang="en-HK" b="1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>
                    <a:solidFill>
                      <a:srgbClr val="9C81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9900997"/>
                  </a:ext>
                </a:extLst>
              </a:tr>
              <a:tr h="721973">
                <a:tc>
                  <a:txBody>
                    <a:bodyPr/>
                    <a:lstStyle/>
                    <a:p>
                      <a:pPr algn="ctr"/>
                      <a:r>
                        <a:rPr lang="en-HK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1</a:t>
                      </a:r>
                    </a:p>
                  </a:txBody>
                  <a:tcPr anchor="ctr">
                    <a:solidFill>
                      <a:srgbClr val="DAD2F6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0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    認識親子互動的權力角力</a:t>
                      </a:r>
                      <a:endParaRPr lang="en-HK" altLang="zh-TW" sz="20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+mn-cs"/>
                      </a:endParaRPr>
                    </a:p>
                    <a:p>
                      <a:pPr marL="182563" indent="-182563"/>
                      <a:r>
                        <a:rPr lang="zh-TW" altLang="en-US" sz="2000" b="1" i="1" dirty="0">
                          <a:solidFill>
                            <a:srgbClr val="4C216D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     父母須了解青少年的需要及</a:t>
                      </a:r>
                      <a:r>
                        <a:rPr lang="zh-TW" altLang="en-US" sz="2000" b="1" i="1" kern="1200" dirty="0">
                          <a:solidFill>
                            <a:srgbClr val="4C216D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適時</a:t>
                      </a:r>
                      <a:r>
                        <a:rPr lang="zh-TW" altLang="en-US" sz="2000" b="1" i="1" dirty="0">
                          <a:solidFill>
                            <a:srgbClr val="4C216D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調整期望</a:t>
                      </a:r>
                    </a:p>
                  </a:txBody>
                  <a:tcPr>
                    <a:solidFill>
                      <a:srgbClr val="DAD2F6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1499853"/>
                  </a:ext>
                </a:extLst>
              </a:tr>
              <a:tr h="721973">
                <a:tc>
                  <a:txBody>
                    <a:bodyPr/>
                    <a:lstStyle/>
                    <a:p>
                      <a:pPr algn="ctr"/>
                      <a:r>
                        <a:rPr lang="en-HK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2</a:t>
                      </a:r>
                    </a:p>
                  </a:txBody>
                  <a:tcPr anchor="ctr">
                    <a:solidFill>
                      <a:srgbClr val="DAD2F6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0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    有效的親子溝通技巧</a:t>
                      </a:r>
                      <a:endParaRPr lang="en-US" altLang="zh-TW" sz="20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+mn-cs"/>
                      </a:endParaRPr>
                    </a:p>
                    <a:p>
                      <a:r>
                        <a:rPr lang="en-US" altLang="zh-TW" sz="2000" b="1" i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 </a:t>
                      </a:r>
                      <a:r>
                        <a:rPr lang="zh-TW" altLang="en-US" sz="2000" b="1" i="1" kern="1200" dirty="0">
                          <a:solidFill>
                            <a:srgbClr val="4C216D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   常見的親子溝通障礙、有效的溝通技巧</a:t>
                      </a:r>
                    </a:p>
                  </a:txBody>
                  <a:tcPr>
                    <a:solidFill>
                      <a:srgbClr val="DAD2F6">
                        <a:alpha val="4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8067524"/>
                  </a:ext>
                </a:extLst>
              </a:tr>
              <a:tr h="721973">
                <a:tc>
                  <a:txBody>
                    <a:bodyPr/>
                    <a:lstStyle/>
                    <a:p>
                      <a:pPr algn="ctr"/>
                      <a:r>
                        <a:rPr lang="en-HK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3</a:t>
                      </a:r>
                    </a:p>
                  </a:txBody>
                  <a:tcPr anchor="ctr">
                    <a:solidFill>
                      <a:srgbClr val="DAD2F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0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    實用策略分享</a:t>
                      </a:r>
                      <a:endParaRPr lang="en-HK" altLang="zh-TW" sz="20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+mn-cs"/>
                      </a:endParaRPr>
                    </a:p>
                    <a:p>
                      <a:r>
                        <a:rPr lang="zh-TW" altLang="en-US" sz="2000" b="1" i="1" kern="1200" dirty="0">
                          <a:solidFill>
                            <a:srgbClr val="4C216D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    互動個案研習和討論</a:t>
                      </a:r>
                    </a:p>
                  </a:txBody>
                  <a:tcPr>
                    <a:solidFill>
                      <a:srgbClr val="DAD2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635244"/>
                  </a:ext>
                </a:extLst>
              </a:tr>
              <a:tr h="721973">
                <a:tc>
                  <a:txBody>
                    <a:bodyPr/>
                    <a:lstStyle/>
                    <a:p>
                      <a:pPr algn="ctr"/>
                      <a:r>
                        <a:rPr lang="en-HK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4</a:t>
                      </a:r>
                    </a:p>
                  </a:txBody>
                  <a:tcPr anchor="ctr">
                    <a:solidFill>
                      <a:srgbClr val="DAD2F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0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    親職壓力與家長的身心健康</a:t>
                      </a:r>
                      <a:endParaRPr lang="en-HK" altLang="zh-TW" sz="20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+mn-cs"/>
                      </a:endParaRPr>
                    </a:p>
                    <a:p>
                      <a:r>
                        <a:rPr lang="zh-TW" altLang="en-US" sz="2000" b="1" i="1" dirty="0">
                          <a:solidFill>
                            <a:srgbClr val="4C216D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    減壓方法與尋求協助的途徑</a:t>
                      </a:r>
                    </a:p>
                  </a:txBody>
                  <a:tcPr>
                    <a:solidFill>
                      <a:srgbClr val="DAD2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2179767"/>
                  </a:ext>
                </a:extLst>
              </a:tr>
              <a:tr h="529149">
                <a:tc>
                  <a:txBody>
                    <a:bodyPr/>
                    <a:lstStyle/>
                    <a:p>
                      <a:pPr algn="ctr"/>
                      <a:r>
                        <a:rPr lang="en-HK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5</a:t>
                      </a:r>
                    </a:p>
                  </a:txBody>
                  <a:tcPr anchor="ctr">
                    <a:solidFill>
                      <a:srgbClr val="DAD2F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000" b="1" i="1" dirty="0">
                          <a:solidFill>
                            <a:srgbClr val="4C216D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    </a:t>
                      </a:r>
                      <a:r>
                        <a:rPr lang="zh-TW" altLang="en-US" sz="20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父母親在培育青少年子女上的不同角色及合作</a:t>
                      </a:r>
                      <a:endParaRPr lang="zh-TW" altLang="en-US" sz="2000" b="1" i="1" dirty="0">
                        <a:solidFill>
                          <a:srgbClr val="4C216D"/>
                        </a:solidFill>
                        <a:highlight>
                          <a:srgbClr val="00FFFF"/>
                        </a:highlight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>
                    <a:solidFill>
                      <a:srgbClr val="DAD2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143473"/>
                  </a:ext>
                </a:extLst>
              </a:tr>
              <a:tr h="477760">
                <a:tc>
                  <a:txBody>
                    <a:bodyPr/>
                    <a:lstStyle/>
                    <a:p>
                      <a:pPr algn="ctr"/>
                      <a:r>
                        <a:rPr lang="en-HK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6</a:t>
                      </a:r>
                    </a:p>
                  </a:txBody>
                  <a:tcPr anchor="ctr">
                    <a:solidFill>
                      <a:srgbClr val="DAD2F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    總結、</a:t>
                      </a:r>
                      <a:r>
                        <a:rPr lang="zh-HK" altLang="en-US" sz="20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問答時間</a:t>
                      </a:r>
                      <a:endParaRPr lang="en-HK" sz="20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>
                    <a:solidFill>
                      <a:srgbClr val="DAD2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2240493"/>
                  </a:ext>
                </a:extLst>
              </a:tr>
              <a:tr h="527305">
                <a:tc>
                  <a:txBody>
                    <a:bodyPr/>
                    <a:lstStyle/>
                    <a:p>
                      <a:pPr algn="ctr"/>
                      <a:r>
                        <a:rPr lang="en-HK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7</a:t>
                      </a:r>
                    </a:p>
                  </a:txBody>
                  <a:tcPr anchor="ctr">
                    <a:solidFill>
                      <a:srgbClr val="DAD2F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HK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    </a:t>
                      </a:r>
                      <a:r>
                        <a:rPr lang="zh-TW" altLang="en-US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檢討問卷</a:t>
                      </a:r>
                      <a:endParaRPr lang="en-HK" sz="20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>
                    <a:solidFill>
                      <a:srgbClr val="DAD2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5693287"/>
                  </a:ext>
                </a:extLst>
              </a:tr>
            </a:tbl>
          </a:graphicData>
        </a:graphic>
      </p:graphicFrame>
      <p:sp>
        <p:nvSpPr>
          <p:cNvPr id="3" name="投影片編號版面配置區 1">
            <a:extLst>
              <a:ext uri="{FF2B5EF4-FFF2-40B4-BE49-F238E27FC236}">
                <a16:creationId xmlns:a16="http://schemas.microsoft.com/office/drawing/2014/main" id="{1168D6DC-D57C-6CED-EDEB-CA43323F5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7648" y="6356350"/>
            <a:ext cx="2743200" cy="365125"/>
          </a:xfrm>
        </p:spPr>
        <p:txBody>
          <a:bodyPr/>
          <a:lstStyle/>
          <a:p>
            <a:fld id="{A0482D78-9449-4653-B554-7E2F4EFC8E21}" type="slidenum">
              <a:rPr lang="en-HK" smtClean="0">
                <a:solidFill>
                  <a:schemeClr val="tx1"/>
                </a:solidFill>
              </a:rPr>
              <a:t>3</a:t>
            </a:fld>
            <a:endParaRPr lang="en-HK">
              <a:solidFill>
                <a:schemeClr val="tx1"/>
              </a:solidFill>
            </a:endParaRPr>
          </a:p>
        </p:txBody>
      </p:sp>
      <p:sp>
        <p:nvSpPr>
          <p:cNvPr id="6" name="矩形: 剪去對角角落 5">
            <a:extLst>
              <a:ext uri="{FF2B5EF4-FFF2-40B4-BE49-F238E27FC236}">
                <a16:creationId xmlns:a16="http://schemas.microsoft.com/office/drawing/2014/main" id="{9D1F9C39-2FE2-486B-A293-E4DE1385B427}"/>
              </a:ext>
            </a:extLst>
          </p:cNvPr>
          <p:cNvSpPr/>
          <p:nvPr/>
        </p:nvSpPr>
        <p:spPr>
          <a:xfrm>
            <a:off x="9355016" y="160435"/>
            <a:ext cx="2763297" cy="574529"/>
          </a:xfrm>
          <a:prstGeom prst="snip2DiagRect">
            <a:avLst/>
          </a:prstGeom>
          <a:solidFill>
            <a:srgbClr val="764BCD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範疇三：促進家長身心健康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「親子相尊重，溝通能達到」</a:t>
            </a:r>
          </a:p>
        </p:txBody>
      </p:sp>
    </p:spTree>
    <p:extLst>
      <p:ext uri="{BB962C8B-B14F-4D97-AF65-F5344CB8AC3E}">
        <p14:creationId xmlns:p14="http://schemas.microsoft.com/office/powerpoint/2010/main" val="6388590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A3414C-8378-01D1-D653-2C8F9CCB7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圓角 7">
            <a:extLst>
              <a:ext uri="{FF2B5EF4-FFF2-40B4-BE49-F238E27FC236}">
                <a16:creationId xmlns:a16="http://schemas.microsoft.com/office/drawing/2014/main" id="{9868A72D-ABE9-7FBA-9A59-5EE60EE548AB}"/>
              </a:ext>
            </a:extLst>
          </p:cNvPr>
          <p:cNvSpPr/>
          <p:nvPr/>
        </p:nvSpPr>
        <p:spPr>
          <a:xfrm>
            <a:off x="775774" y="2093347"/>
            <a:ext cx="10181098" cy="4764653"/>
          </a:xfrm>
          <a:prstGeom prst="roundRect">
            <a:avLst/>
          </a:prstGeom>
          <a:solidFill>
            <a:srgbClr val="F1E0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zh-TW" altLang="en-US" sz="2600" b="1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故事三：</a:t>
            </a:r>
            <a:r>
              <a:rPr lang="en-US" altLang="zh-TW" sz="2600" b="1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《</a:t>
            </a:r>
            <a:r>
              <a:rPr lang="zh-TW" altLang="en-US" sz="2600" b="1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不合身，還是不合心？</a:t>
            </a:r>
            <a:r>
              <a:rPr lang="en-US" altLang="zh-TW" sz="2600" b="1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》</a:t>
            </a:r>
          </a:p>
          <a:p>
            <a:pPr lvl="0">
              <a:defRPr/>
            </a:pPr>
            <a:r>
              <a:rPr lang="zh-TW" altLang="en-US" sz="2600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（高中</a:t>
            </a:r>
            <a:r>
              <a:rPr lang="zh-CN" altLang="en-US" sz="2600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</a:t>
            </a:r>
            <a:r>
              <a:rPr lang="zh-TW" altLang="en-US" sz="2600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媽媽出於擔憂反對女兒所選擇的短身衣服，女兒覺得媽媽不理解她。</a:t>
            </a:r>
            <a:endParaRPr lang="en-HK" altLang="zh-TW" sz="2600" dirty="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0">
              <a:defRPr/>
            </a:pPr>
            <a:endParaRPr lang="en-HK" altLang="zh-TW" sz="2600" dirty="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0">
              <a:defRPr/>
            </a:pPr>
            <a:endParaRPr lang="en-HK" altLang="zh-TW" sz="2600" dirty="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0">
              <a:defRPr/>
            </a:pPr>
            <a:endParaRPr lang="en-HK" altLang="zh-TW" sz="2600" dirty="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0">
              <a:defRPr/>
            </a:pPr>
            <a:endParaRPr lang="en-HK" altLang="zh-TW" sz="2600" dirty="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0">
              <a:defRPr/>
            </a:pPr>
            <a:endParaRPr lang="en-HK" altLang="zh-TW" sz="2600" dirty="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0">
              <a:defRPr/>
            </a:pPr>
            <a:endParaRPr lang="en-HK" altLang="zh-TW" sz="2600" dirty="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0">
              <a:defRPr/>
            </a:pPr>
            <a:endParaRPr lang="zh-TW" altLang="en-US" sz="2600" dirty="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0">
              <a:defRPr/>
            </a:pPr>
            <a:r>
              <a:rPr lang="zh-TW" altLang="en-US" sz="2600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            動畫連結：</a:t>
            </a:r>
            <a:r>
              <a:rPr lang="en-US" altLang="zh-HK" sz="1800" u="sng" dirty="0">
                <a:solidFill>
                  <a:srgbClr val="467886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hlinkClick r:id="rId2"/>
              </a:rPr>
              <a:t> https://youtu.be/d5J6qwAjH7k</a:t>
            </a:r>
            <a:endParaRPr lang="en-HK" altLang="zh-TW" sz="1200" dirty="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5" name="投影片編號版面配置區 1">
            <a:extLst>
              <a:ext uri="{FF2B5EF4-FFF2-40B4-BE49-F238E27FC236}">
                <a16:creationId xmlns:a16="http://schemas.microsoft.com/office/drawing/2014/main" id="{7709C044-7AD2-40AA-BC52-467060F19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7648" y="6356350"/>
            <a:ext cx="2743200" cy="365125"/>
          </a:xfrm>
        </p:spPr>
        <p:txBody>
          <a:bodyPr/>
          <a:lstStyle/>
          <a:p>
            <a:fld id="{A0482D78-9449-4653-B554-7E2F4EFC8E21}" type="slidenum">
              <a:rPr lang="en-HK" smtClean="0">
                <a:solidFill>
                  <a:schemeClr val="tx1"/>
                </a:solidFill>
              </a:rPr>
              <a:t>30</a:t>
            </a:fld>
            <a:endParaRPr lang="en-HK" dirty="0">
              <a:solidFill>
                <a:schemeClr val="tx1"/>
              </a:solidFill>
            </a:endParaRPr>
          </a:p>
        </p:txBody>
      </p:sp>
      <p:sp>
        <p:nvSpPr>
          <p:cNvPr id="14" name="矩形: 剪去對角角落 13">
            <a:extLst>
              <a:ext uri="{FF2B5EF4-FFF2-40B4-BE49-F238E27FC236}">
                <a16:creationId xmlns:a16="http://schemas.microsoft.com/office/drawing/2014/main" id="{A447C1E6-67F2-4718-9B34-1304547F50F9}"/>
              </a:ext>
            </a:extLst>
          </p:cNvPr>
          <p:cNvSpPr/>
          <p:nvPr/>
        </p:nvSpPr>
        <p:spPr>
          <a:xfrm>
            <a:off x="9355016" y="160435"/>
            <a:ext cx="2763297" cy="574529"/>
          </a:xfrm>
          <a:prstGeom prst="snip2DiagRect">
            <a:avLst/>
          </a:prstGeom>
          <a:solidFill>
            <a:srgbClr val="764BCD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範疇三：促進家長身心健康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「親子相尊重，溝通能達到」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99A55629-7A3B-4C44-BB87-A63D7304BBBC}"/>
              </a:ext>
            </a:extLst>
          </p:cNvPr>
          <p:cNvSpPr/>
          <p:nvPr/>
        </p:nvSpPr>
        <p:spPr>
          <a:xfrm>
            <a:off x="2524649" y="1335424"/>
            <a:ext cx="95936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如果你是故事中的家長，你會如何回應呢？</a:t>
            </a:r>
            <a:endParaRPr lang="en-HK" sz="28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AB8D496D-315A-4D42-A419-C57D79EAA2FE}"/>
              </a:ext>
            </a:extLst>
          </p:cNvPr>
          <p:cNvSpPr/>
          <p:nvPr/>
        </p:nvSpPr>
        <p:spPr>
          <a:xfrm>
            <a:off x="772652" y="351470"/>
            <a:ext cx="7418848" cy="805842"/>
          </a:xfrm>
          <a:prstGeom prst="roundRect">
            <a:avLst/>
          </a:prstGeom>
          <a:solidFill>
            <a:srgbClr val="9E86E2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分組討論：</a:t>
            </a:r>
            <a:r>
              <a:rPr lang="zh-TW" altLang="en-US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互動個案研習 </a:t>
            </a:r>
            <a:r>
              <a:rPr lang="en-HK" altLang="zh-TW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zh-TW" altLang="en-US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二</a:t>
            </a:r>
            <a:r>
              <a:rPr lang="en-HK" altLang="zh-TW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  <a:endParaRPr lang="zh-HK" altLang="en-US" sz="44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0B38AD-5AA2-43F0-9958-234D0D2A25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4013" y="3248650"/>
            <a:ext cx="4907487" cy="28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3976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A3414C-8378-01D1-D653-2C8F9CCB7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投影片編號版面配置區 1">
            <a:extLst>
              <a:ext uri="{FF2B5EF4-FFF2-40B4-BE49-F238E27FC236}">
                <a16:creationId xmlns:a16="http://schemas.microsoft.com/office/drawing/2014/main" id="{7709C044-7AD2-40AA-BC52-467060F19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7648" y="6356350"/>
            <a:ext cx="2743200" cy="365125"/>
          </a:xfrm>
        </p:spPr>
        <p:txBody>
          <a:bodyPr/>
          <a:lstStyle/>
          <a:p>
            <a:fld id="{A0482D78-9449-4653-B554-7E2F4EFC8E21}" type="slidenum">
              <a:rPr lang="en-HK" smtClean="0">
                <a:solidFill>
                  <a:schemeClr val="tx1"/>
                </a:solidFill>
              </a:rPr>
              <a:t>31</a:t>
            </a:fld>
            <a:endParaRPr lang="en-HK">
              <a:solidFill>
                <a:schemeClr val="tx1"/>
              </a:solidFill>
            </a:endParaRPr>
          </a:p>
        </p:txBody>
      </p:sp>
      <p:sp>
        <p:nvSpPr>
          <p:cNvPr id="14" name="矩形: 剪去對角角落 13">
            <a:extLst>
              <a:ext uri="{FF2B5EF4-FFF2-40B4-BE49-F238E27FC236}">
                <a16:creationId xmlns:a16="http://schemas.microsoft.com/office/drawing/2014/main" id="{A447C1E6-67F2-4718-9B34-1304547F50F9}"/>
              </a:ext>
            </a:extLst>
          </p:cNvPr>
          <p:cNvSpPr/>
          <p:nvPr/>
        </p:nvSpPr>
        <p:spPr>
          <a:xfrm>
            <a:off x="9355016" y="160435"/>
            <a:ext cx="2763297" cy="574529"/>
          </a:xfrm>
          <a:prstGeom prst="snip2DiagRect">
            <a:avLst/>
          </a:prstGeom>
          <a:solidFill>
            <a:srgbClr val="764BCD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範疇三：促進家長身心健康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「親子相尊重，溝通能達到」</a:t>
            </a: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0FDFE03A-FCED-45E4-890F-0AC9DC1CB81E}"/>
              </a:ext>
            </a:extLst>
          </p:cNvPr>
          <p:cNvSpPr/>
          <p:nvPr/>
        </p:nvSpPr>
        <p:spPr>
          <a:xfrm>
            <a:off x="448802" y="253917"/>
            <a:ext cx="8199898" cy="805842"/>
          </a:xfrm>
          <a:prstGeom prst="roundRect">
            <a:avLst/>
          </a:prstGeom>
          <a:solidFill>
            <a:srgbClr val="9E86E2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互動個案研習 ：</a:t>
            </a:r>
            <a:r>
              <a:rPr lang="zh-TW" altLang="en-US" sz="4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較理想的回應</a:t>
            </a:r>
            <a:endParaRPr lang="zh-HK" altLang="en-US" sz="44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2C4E2773-7AFD-49FF-8629-9BC8A0922323}"/>
              </a:ext>
            </a:extLst>
          </p:cNvPr>
          <p:cNvSpPr/>
          <p:nvPr/>
        </p:nvSpPr>
        <p:spPr>
          <a:xfrm>
            <a:off x="795901" y="1137885"/>
            <a:ext cx="10181098" cy="5401027"/>
          </a:xfrm>
          <a:prstGeom prst="roundRect">
            <a:avLst/>
          </a:prstGeom>
          <a:solidFill>
            <a:srgbClr val="F1E0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zh-TW" altLang="en-US" sz="2800" b="1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故事三：</a:t>
            </a:r>
            <a:r>
              <a:rPr lang="en-US" altLang="zh-TW" sz="2800" b="1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《</a:t>
            </a:r>
            <a:r>
              <a:rPr lang="zh-TW" altLang="en-US" sz="2800" b="1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不合身，還是不合心？</a:t>
            </a:r>
            <a:r>
              <a:rPr lang="en-US" altLang="zh-TW" sz="2800" b="1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》</a:t>
            </a:r>
          </a:p>
          <a:p>
            <a:pPr>
              <a:defRPr/>
            </a:pPr>
            <a:endParaRPr lang="en-US" altLang="zh-TW" sz="2800" b="1" dirty="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defRPr/>
            </a:pPr>
            <a:endParaRPr lang="en-US" altLang="zh-TW" sz="2800" b="1" dirty="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defRPr/>
            </a:pPr>
            <a:endParaRPr lang="en-US" altLang="zh-TW" sz="2800" b="1" dirty="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defRPr/>
            </a:pPr>
            <a:endParaRPr lang="en-US" altLang="zh-TW" sz="2800" b="1" dirty="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defRPr/>
            </a:pPr>
            <a:endParaRPr lang="en-US" altLang="zh-TW" sz="2800" b="1" dirty="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defRPr/>
            </a:pPr>
            <a:endParaRPr lang="en-US" altLang="zh-TW" sz="2800" b="1" dirty="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defRPr/>
            </a:pPr>
            <a:endParaRPr lang="zh-TW" altLang="en-US" sz="2800" b="1" dirty="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defRPr/>
            </a:pPr>
            <a:r>
              <a:rPr lang="zh-TW" altLang="en-US" sz="28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年輕女孩當然會想穿得漂亮，我也年輕過！不過我會想如果你穿得太引人注目，老師、同學會怎麼看？若你很喜歡這件衣服可以考慮買，但也可以想一下搭配，例如搭配外套，當覺得冷或不同場合也可以調整穿著。」</a:t>
            </a:r>
            <a:endParaRPr lang="en-HK" altLang="zh-TW" sz="28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D1EB16-B468-44F5-B8F2-8B890D9E67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727" y="1754508"/>
            <a:ext cx="3722255" cy="280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4759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A3414C-8378-01D1-D653-2C8F9CCB7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圓角 7">
            <a:extLst>
              <a:ext uri="{FF2B5EF4-FFF2-40B4-BE49-F238E27FC236}">
                <a16:creationId xmlns:a16="http://schemas.microsoft.com/office/drawing/2014/main" id="{9868A72D-ABE9-7FBA-9A59-5EE60EE548AB}"/>
              </a:ext>
            </a:extLst>
          </p:cNvPr>
          <p:cNvSpPr/>
          <p:nvPr/>
        </p:nvSpPr>
        <p:spPr>
          <a:xfrm>
            <a:off x="1005451" y="1974670"/>
            <a:ext cx="10181098" cy="4604218"/>
          </a:xfrm>
          <a:prstGeom prst="roundRect">
            <a:avLst/>
          </a:prstGeom>
          <a:solidFill>
            <a:srgbClr val="F1E0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zh-TW" altLang="en-US" sz="2600" b="1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故事四：</a:t>
            </a:r>
            <a:r>
              <a:rPr lang="en-US" altLang="zh-TW" sz="2600" b="1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《</a:t>
            </a:r>
            <a:r>
              <a:rPr lang="zh-TW" altLang="en-US" sz="2600" b="1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三代相愛，三方受傷害</a:t>
            </a:r>
            <a:r>
              <a:rPr lang="en-US" altLang="zh-TW" sz="2600" b="1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》</a:t>
            </a:r>
          </a:p>
          <a:p>
            <a:pPr lvl="0">
              <a:defRPr/>
            </a:pPr>
            <a:r>
              <a:rPr lang="zh-TW" altLang="en-US" sz="2600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（初中）飲茶時女兒點了很多點心，媽媽提醒她不要吃太多，擔心她身體過重、影響健康。但奶奶認為媽媽太嚴格。</a:t>
            </a:r>
            <a:endParaRPr lang="en-HK" altLang="zh-TW" sz="2600" dirty="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0">
              <a:defRPr/>
            </a:pPr>
            <a:endParaRPr lang="en-HK" altLang="zh-TW" sz="2600" dirty="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0">
              <a:defRPr/>
            </a:pPr>
            <a:endParaRPr lang="en-HK" altLang="zh-TW" sz="2600" dirty="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0">
              <a:defRPr/>
            </a:pPr>
            <a:endParaRPr lang="en-HK" altLang="zh-TW" sz="2600" dirty="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0">
              <a:defRPr/>
            </a:pPr>
            <a:endParaRPr lang="en-HK" altLang="zh-TW" sz="2600" dirty="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0">
              <a:defRPr/>
            </a:pPr>
            <a:endParaRPr lang="en-HK" altLang="zh-TW" sz="2600" dirty="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0">
              <a:defRPr/>
            </a:pPr>
            <a:endParaRPr lang="en-HK" altLang="zh-TW" sz="2600" dirty="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0">
              <a:defRPr/>
            </a:pPr>
            <a:endParaRPr lang="zh-TW" altLang="en-US" sz="2600" dirty="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0">
              <a:defRPr/>
            </a:pPr>
            <a:r>
              <a:rPr lang="zh-TW" altLang="en-US" sz="2600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              動畫連結：</a:t>
            </a:r>
            <a:r>
              <a:rPr lang="en-US" altLang="zh-HK" sz="1800" u="sng" dirty="0">
                <a:solidFill>
                  <a:srgbClr val="467886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hlinkClick r:id="rId2"/>
              </a:rPr>
              <a:t> https://youtu.be/BjWTHlu7NDw</a:t>
            </a:r>
            <a:endParaRPr lang="en-HK" altLang="zh-TW" sz="1200" dirty="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5" name="投影片編號版面配置區 1">
            <a:extLst>
              <a:ext uri="{FF2B5EF4-FFF2-40B4-BE49-F238E27FC236}">
                <a16:creationId xmlns:a16="http://schemas.microsoft.com/office/drawing/2014/main" id="{7709C044-7AD2-40AA-BC52-467060F19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7648" y="6356350"/>
            <a:ext cx="2743200" cy="365125"/>
          </a:xfrm>
        </p:spPr>
        <p:txBody>
          <a:bodyPr/>
          <a:lstStyle/>
          <a:p>
            <a:fld id="{A0482D78-9449-4653-B554-7E2F4EFC8E21}" type="slidenum">
              <a:rPr lang="en-HK" smtClean="0">
                <a:solidFill>
                  <a:schemeClr val="tx1"/>
                </a:solidFill>
              </a:rPr>
              <a:t>32</a:t>
            </a:fld>
            <a:endParaRPr lang="en-HK">
              <a:solidFill>
                <a:schemeClr val="tx1"/>
              </a:solidFill>
            </a:endParaRPr>
          </a:p>
        </p:txBody>
      </p:sp>
      <p:sp>
        <p:nvSpPr>
          <p:cNvPr id="14" name="矩形: 剪去對角角落 13">
            <a:extLst>
              <a:ext uri="{FF2B5EF4-FFF2-40B4-BE49-F238E27FC236}">
                <a16:creationId xmlns:a16="http://schemas.microsoft.com/office/drawing/2014/main" id="{A447C1E6-67F2-4718-9B34-1304547F50F9}"/>
              </a:ext>
            </a:extLst>
          </p:cNvPr>
          <p:cNvSpPr/>
          <p:nvPr/>
        </p:nvSpPr>
        <p:spPr>
          <a:xfrm>
            <a:off x="9355016" y="160435"/>
            <a:ext cx="2763297" cy="574529"/>
          </a:xfrm>
          <a:prstGeom prst="snip2DiagRect">
            <a:avLst/>
          </a:prstGeom>
          <a:solidFill>
            <a:srgbClr val="764BCD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範疇三：促進家長身心健康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「親子相尊重，溝通能達到」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99A55629-7A3B-4C44-BB87-A63D7304BBBC}"/>
              </a:ext>
            </a:extLst>
          </p:cNvPr>
          <p:cNvSpPr/>
          <p:nvPr/>
        </p:nvSpPr>
        <p:spPr>
          <a:xfrm>
            <a:off x="2524649" y="1335424"/>
            <a:ext cx="95936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如果你是故事中的家長，你會如何回應呢？</a:t>
            </a:r>
            <a:endParaRPr lang="en-HK" sz="28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6276E14E-DF60-4EE2-8EF2-EC02119672BC}"/>
              </a:ext>
            </a:extLst>
          </p:cNvPr>
          <p:cNvSpPr/>
          <p:nvPr/>
        </p:nvSpPr>
        <p:spPr>
          <a:xfrm>
            <a:off x="772652" y="351470"/>
            <a:ext cx="7418848" cy="805842"/>
          </a:xfrm>
          <a:prstGeom prst="roundRect">
            <a:avLst/>
          </a:prstGeom>
          <a:solidFill>
            <a:srgbClr val="9E86E2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分組討論：</a:t>
            </a:r>
            <a:r>
              <a:rPr lang="zh-TW" altLang="en-US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互動個案研習 </a:t>
            </a:r>
            <a:r>
              <a:rPr lang="en-HK" altLang="zh-TW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zh-TW" altLang="en-US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三</a:t>
            </a:r>
            <a:r>
              <a:rPr lang="en-HK" altLang="zh-TW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  <a:endParaRPr lang="zh-HK" altLang="en-US" sz="44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C28A24-E6CE-4B89-A773-54692CBC3D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3782" y="3429000"/>
            <a:ext cx="4603028" cy="262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0656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A3414C-8378-01D1-D653-2C8F9CCB7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投影片編號版面配置區 1">
            <a:extLst>
              <a:ext uri="{FF2B5EF4-FFF2-40B4-BE49-F238E27FC236}">
                <a16:creationId xmlns:a16="http://schemas.microsoft.com/office/drawing/2014/main" id="{7709C044-7AD2-40AA-BC52-467060F19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7648" y="6356350"/>
            <a:ext cx="2743200" cy="365125"/>
          </a:xfrm>
        </p:spPr>
        <p:txBody>
          <a:bodyPr/>
          <a:lstStyle/>
          <a:p>
            <a:fld id="{A0482D78-9449-4653-B554-7E2F4EFC8E21}" type="slidenum">
              <a:rPr lang="en-HK" smtClean="0">
                <a:solidFill>
                  <a:schemeClr val="tx1"/>
                </a:solidFill>
              </a:rPr>
              <a:t>33</a:t>
            </a:fld>
            <a:endParaRPr lang="en-HK">
              <a:solidFill>
                <a:schemeClr val="tx1"/>
              </a:solidFill>
            </a:endParaRPr>
          </a:p>
        </p:txBody>
      </p:sp>
      <p:sp>
        <p:nvSpPr>
          <p:cNvPr id="14" name="矩形: 剪去對角角落 13">
            <a:extLst>
              <a:ext uri="{FF2B5EF4-FFF2-40B4-BE49-F238E27FC236}">
                <a16:creationId xmlns:a16="http://schemas.microsoft.com/office/drawing/2014/main" id="{A447C1E6-67F2-4718-9B34-1304547F50F9}"/>
              </a:ext>
            </a:extLst>
          </p:cNvPr>
          <p:cNvSpPr/>
          <p:nvPr/>
        </p:nvSpPr>
        <p:spPr>
          <a:xfrm>
            <a:off x="9355016" y="160435"/>
            <a:ext cx="2763297" cy="574529"/>
          </a:xfrm>
          <a:prstGeom prst="snip2DiagRect">
            <a:avLst/>
          </a:prstGeom>
          <a:solidFill>
            <a:srgbClr val="764BCD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範疇三：促進家長身心健康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「親子相尊重，溝通能達到」</a:t>
            </a: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0FDFE03A-FCED-45E4-890F-0AC9DC1CB81E}"/>
              </a:ext>
            </a:extLst>
          </p:cNvPr>
          <p:cNvSpPr/>
          <p:nvPr/>
        </p:nvSpPr>
        <p:spPr>
          <a:xfrm>
            <a:off x="448802" y="332043"/>
            <a:ext cx="8199898" cy="805842"/>
          </a:xfrm>
          <a:prstGeom prst="roundRect">
            <a:avLst/>
          </a:prstGeom>
          <a:solidFill>
            <a:srgbClr val="9E86E2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互動個案研習 ：</a:t>
            </a:r>
            <a:r>
              <a:rPr lang="zh-TW" altLang="en-US" sz="4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較理想的回應</a:t>
            </a:r>
            <a:endParaRPr lang="zh-HK" altLang="en-US" sz="44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2C4E2773-7AFD-49FF-8629-9BC8A0922323}"/>
              </a:ext>
            </a:extLst>
          </p:cNvPr>
          <p:cNvSpPr/>
          <p:nvPr/>
        </p:nvSpPr>
        <p:spPr>
          <a:xfrm>
            <a:off x="795901" y="1373955"/>
            <a:ext cx="10181098" cy="5385315"/>
          </a:xfrm>
          <a:prstGeom prst="roundRect">
            <a:avLst/>
          </a:prstGeom>
          <a:solidFill>
            <a:srgbClr val="F1E0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zh-TW" altLang="en-US" sz="2800" b="1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故事四：</a:t>
            </a:r>
            <a:r>
              <a:rPr lang="en-US" altLang="zh-TW" sz="2800" b="1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《</a:t>
            </a:r>
            <a:r>
              <a:rPr lang="zh-TW" altLang="en-US" sz="2800" b="1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三代相愛，三方受傷害</a:t>
            </a:r>
            <a:r>
              <a:rPr lang="en-US" altLang="zh-TW" sz="2800" b="1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》</a:t>
            </a:r>
          </a:p>
          <a:p>
            <a:pPr>
              <a:defRPr/>
            </a:pPr>
            <a:endParaRPr lang="en-HK" altLang="zh-TW" sz="2800" dirty="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defRPr/>
            </a:pPr>
            <a:endParaRPr lang="en-HK" altLang="zh-TW" sz="2800" dirty="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defRPr/>
            </a:pPr>
            <a:endParaRPr lang="en-HK" altLang="zh-TW" sz="2800" dirty="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defRPr/>
            </a:pPr>
            <a:endParaRPr lang="en-HK" altLang="zh-TW" sz="2800" dirty="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defRPr/>
            </a:pPr>
            <a:endParaRPr lang="en-HK" altLang="zh-TW" sz="2800" dirty="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defRPr/>
            </a:pPr>
            <a:endParaRPr lang="en-HK" altLang="zh-TW" sz="2800" dirty="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defRPr/>
            </a:pPr>
            <a:r>
              <a:rPr lang="zh-TW" altLang="en-US" sz="28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奶奶，你把阿偉養育得很好，他很健康！但最近卓穎完成健康檢查，醫生說她某些指數超標，而且過重。我們都希望全家人，你、阿偉和孩子都能健健康康。姑娘給了我們一些單張，不如我們研究一下，看看哪些飲食方式對大家都好？」</a:t>
            </a:r>
            <a:endParaRPr lang="en-HK" altLang="zh-TW" sz="28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6C97DC-5832-430B-BF67-2F474E858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3709" y="2273752"/>
            <a:ext cx="4253903" cy="231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0142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FAB7A6-6C0B-04E6-4BD4-9FA6FB3241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圓角化同側角落 9">
            <a:extLst>
              <a:ext uri="{FF2B5EF4-FFF2-40B4-BE49-F238E27FC236}">
                <a16:creationId xmlns:a16="http://schemas.microsoft.com/office/drawing/2014/main" id="{1BEDB358-B63D-7AB8-094D-9555DC27A5FC}"/>
              </a:ext>
            </a:extLst>
          </p:cNvPr>
          <p:cNvSpPr/>
          <p:nvPr/>
        </p:nvSpPr>
        <p:spPr>
          <a:xfrm rot="5400000">
            <a:off x="3472565" y="251960"/>
            <a:ext cx="1313970" cy="8259101"/>
          </a:xfrm>
          <a:prstGeom prst="round2Same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4" name="矩形: 圓角化同側角落 3">
            <a:extLst>
              <a:ext uri="{FF2B5EF4-FFF2-40B4-BE49-F238E27FC236}">
                <a16:creationId xmlns:a16="http://schemas.microsoft.com/office/drawing/2014/main" id="{2549D24B-72F5-63FC-A953-13EDAFEDD0B2}"/>
              </a:ext>
            </a:extLst>
          </p:cNvPr>
          <p:cNvSpPr/>
          <p:nvPr/>
        </p:nvSpPr>
        <p:spPr>
          <a:xfrm rot="5400000">
            <a:off x="3227169" y="-679105"/>
            <a:ext cx="2011240" cy="8465575"/>
          </a:xfrm>
          <a:prstGeom prst="round2SameRect">
            <a:avLst/>
          </a:prstGeom>
          <a:solidFill>
            <a:srgbClr val="9C81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zh-TW" altLang="en-US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環節四</a:t>
            </a:r>
            <a:endParaRPr lang="en-HK" altLang="zh-TW" sz="44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TW" altLang="en-US" sz="35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親職壓力與家長的身心健康</a:t>
            </a:r>
            <a:endParaRPr lang="en-HK" altLang="zh-TW" sz="35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514350" indent="-514350" algn="ctr">
              <a:buFont typeface="+mj-lt"/>
              <a:buAutoNum type="arabicPeriod"/>
            </a:pPr>
            <a:r>
              <a:rPr lang="zh-TW" altLang="en-US" sz="28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減壓方法與尋求協助的途徑</a:t>
            </a:r>
            <a:endParaRPr lang="en-HK" altLang="zh-TW" sz="28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514350" indent="-514350" algn="ctr">
              <a:buFont typeface="+mj-lt"/>
              <a:buAutoNum type="arabicPeriod"/>
            </a:pPr>
            <a:r>
              <a:rPr lang="zh-TW" altLang="en-US" sz="28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減壓練習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DA11CDC7-1268-E95C-2CD6-4B4FFDD93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7648" y="6356350"/>
            <a:ext cx="2743200" cy="365125"/>
          </a:xfrm>
        </p:spPr>
        <p:txBody>
          <a:bodyPr/>
          <a:lstStyle/>
          <a:p>
            <a:fld id="{A0482D78-9449-4653-B554-7E2F4EFC8E21}" type="slidenum">
              <a:rPr lang="en-HK" smtClean="0">
                <a:solidFill>
                  <a:schemeClr val="tx1"/>
                </a:solidFill>
              </a:rPr>
              <a:t>34</a:t>
            </a:fld>
            <a:endParaRPr lang="en-HK">
              <a:solidFill>
                <a:schemeClr val="tx1"/>
              </a:solidFill>
            </a:endParaRPr>
          </a:p>
        </p:txBody>
      </p:sp>
      <p:sp>
        <p:nvSpPr>
          <p:cNvPr id="6" name="矩形: 剪去對角角落 5">
            <a:extLst>
              <a:ext uri="{FF2B5EF4-FFF2-40B4-BE49-F238E27FC236}">
                <a16:creationId xmlns:a16="http://schemas.microsoft.com/office/drawing/2014/main" id="{67132981-5852-4428-995F-37AC5FC1AA3F}"/>
              </a:ext>
            </a:extLst>
          </p:cNvPr>
          <p:cNvSpPr/>
          <p:nvPr/>
        </p:nvSpPr>
        <p:spPr>
          <a:xfrm>
            <a:off x="9355016" y="160435"/>
            <a:ext cx="2763297" cy="574529"/>
          </a:xfrm>
          <a:prstGeom prst="snip2DiagRect">
            <a:avLst/>
          </a:prstGeom>
          <a:solidFill>
            <a:srgbClr val="764BCD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範疇三：促進家長身心健康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「親子相尊重，溝通能達到」</a:t>
            </a:r>
          </a:p>
        </p:txBody>
      </p:sp>
    </p:spTree>
    <p:extLst>
      <p:ext uri="{BB962C8B-B14F-4D97-AF65-F5344CB8AC3E}">
        <p14:creationId xmlns:p14="http://schemas.microsoft.com/office/powerpoint/2010/main" val="17771423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747A20-18A4-F759-F259-B65C990B9F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F62F2A8B-70DC-4013-A508-F1CC01EE9EBD}"/>
              </a:ext>
            </a:extLst>
          </p:cNvPr>
          <p:cNvSpPr/>
          <p:nvPr/>
        </p:nvSpPr>
        <p:spPr>
          <a:xfrm>
            <a:off x="3590332" y="2664423"/>
            <a:ext cx="7746262" cy="1898607"/>
          </a:xfrm>
          <a:prstGeom prst="roundRect">
            <a:avLst/>
          </a:prstGeom>
          <a:solidFill>
            <a:srgbClr val="F1E0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TW" sz="120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US" altLang="zh-TW" sz="120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US" altLang="zh-TW" sz="120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US" altLang="zh-TW" sz="120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US" altLang="zh-TW" sz="120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US" altLang="zh-TW" sz="120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US" altLang="zh-TW" sz="120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US" altLang="zh-TW" b="1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" name="副標題 9">
            <a:extLst>
              <a:ext uri="{FF2B5EF4-FFF2-40B4-BE49-F238E27FC236}">
                <a16:creationId xmlns:a16="http://schemas.microsoft.com/office/drawing/2014/main" id="{8E7A8140-9068-D2C1-EBF7-D7F27A57C50F}"/>
              </a:ext>
            </a:extLst>
          </p:cNvPr>
          <p:cNvSpPr txBox="1">
            <a:spLocks/>
          </p:cNvSpPr>
          <p:nvPr/>
        </p:nvSpPr>
        <p:spPr>
          <a:xfrm>
            <a:off x="9428703" y="-191920"/>
            <a:ext cx="2763297" cy="528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n-HK" altLang="zh-TW" sz="15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投影片編號版面配置區 1">
            <a:extLst>
              <a:ext uri="{FF2B5EF4-FFF2-40B4-BE49-F238E27FC236}">
                <a16:creationId xmlns:a16="http://schemas.microsoft.com/office/drawing/2014/main" id="{04D9D5BA-5249-D402-0209-B5F823FA3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7648" y="6356350"/>
            <a:ext cx="2743200" cy="365125"/>
          </a:xfrm>
        </p:spPr>
        <p:txBody>
          <a:bodyPr/>
          <a:lstStyle/>
          <a:p>
            <a:fld id="{A0482D78-9449-4653-B554-7E2F4EFC8E21}" type="slidenum">
              <a:rPr lang="en-HK" smtClean="0">
                <a:solidFill>
                  <a:schemeClr val="tx1"/>
                </a:solidFill>
              </a:rPr>
              <a:t>35</a:t>
            </a:fld>
            <a:endParaRPr lang="en-HK">
              <a:solidFill>
                <a:schemeClr val="tx1"/>
              </a:solidFill>
            </a:endParaRPr>
          </a:p>
        </p:txBody>
      </p:sp>
      <p:sp>
        <p:nvSpPr>
          <p:cNvPr id="13" name="矩形: 剪去對角角落 12">
            <a:extLst>
              <a:ext uri="{FF2B5EF4-FFF2-40B4-BE49-F238E27FC236}">
                <a16:creationId xmlns:a16="http://schemas.microsoft.com/office/drawing/2014/main" id="{1BDC24C3-235D-43FC-91A0-8F1781986EFC}"/>
              </a:ext>
            </a:extLst>
          </p:cNvPr>
          <p:cNvSpPr/>
          <p:nvPr/>
        </p:nvSpPr>
        <p:spPr>
          <a:xfrm>
            <a:off x="9355016" y="160435"/>
            <a:ext cx="2763297" cy="574529"/>
          </a:xfrm>
          <a:prstGeom prst="snip2DiagRect">
            <a:avLst/>
          </a:prstGeom>
          <a:solidFill>
            <a:srgbClr val="764BCD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範疇三：促進家長身心健康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「親子相尊重，溝通能達到」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D7BEA54-A8EB-4F23-8DD9-14B70C6F0035}"/>
              </a:ext>
            </a:extLst>
          </p:cNvPr>
          <p:cNvSpPr/>
          <p:nvPr/>
        </p:nvSpPr>
        <p:spPr>
          <a:xfrm>
            <a:off x="3795252" y="2696493"/>
            <a:ext cx="7413522" cy="1866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TW" altLang="en-US" sz="2000" b="1" kern="1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家長最大的擔心？</a:t>
            </a:r>
            <a:endParaRPr lang="en-HK" sz="2000" b="1" kern="100" dirty="0"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TW" altLang="en-US" kern="1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擔心子女未掌握到足夠多的技能，以應付日後在社會上競爭</a:t>
            </a:r>
            <a:endParaRPr lang="en-HK" kern="100" dirty="0"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TW" altLang="en-US" kern="1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擔心子女升學</a:t>
            </a:r>
            <a:endParaRPr lang="en-HK" kern="100" dirty="0"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zh-TW" altLang="en-US" kern="1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覺得自己太嚴厲</a:t>
            </a:r>
            <a:r>
              <a:rPr lang="en-US" kern="1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/</a:t>
            </a:r>
            <a:r>
              <a:rPr lang="zh-TW" altLang="en-US" kern="1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寬容而自責或感到愧疚</a:t>
            </a:r>
            <a:endParaRPr lang="en-HK" kern="100" dirty="0"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  <a:spcAft>
                <a:spcPts val="800"/>
              </a:spcAft>
            </a:pPr>
            <a:r>
              <a:rPr lang="en-US" sz="1600" kern="1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1600" kern="1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資料來源：新生精神康復會</a:t>
            </a:r>
            <a:r>
              <a:rPr lang="en-US" sz="1600" kern="1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, 2019)</a:t>
            </a:r>
            <a:endParaRPr lang="en-HK" sz="1600" kern="100" dirty="0"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1F9616F8-87E1-4496-B9BF-2D0A73D51F5F}"/>
              </a:ext>
            </a:extLst>
          </p:cNvPr>
          <p:cNvSpPr/>
          <p:nvPr/>
        </p:nvSpPr>
        <p:spPr>
          <a:xfrm>
            <a:off x="3590332" y="1087319"/>
            <a:ext cx="7746262" cy="1408100"/>
          </a:xfrm>
          <a:prstGeom prst="roundRect">
            <a:avLst/>
          </a:prstGeom>
          <a:solidFill>
            <a:srgbClr val="F1E0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TW" sz="120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US" altLang="zh-TW" sz="120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US" altLang="zh-TW" sz="120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US" altLang="zh-TW" sz="120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US" altLang="zh-TW" sz="120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US" altLang="zh-TW" sz="120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US" altLang="zh-TW" sz="120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US" altLang="zh-TW" b="1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9D3A413-05D6-426A-99BA-D0440A895224}"/>
              </a:ext>
            </a:extLst>
          </p:cNvPr>
          <p:cNvSpPr/>
          <p:nvPr/>
        </p:nvSpPr>
        <p:spPr>
          <a:xfrm>
            <a:off x="3744800" y="1262197"/>
            <a:ext cx="7463974" cy="988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zh-TW" altLang="en-US" kern="1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超過</a:t>
            </a:r>
            <a:r>
              <a:rPr lang="en-US" kern="1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30%</a:t>
            </a:r>
            <a:r>
              <a:rPr lang="zh-TW" altLang="en-US" kern="1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中學生家長有中等程度或以上的抑鬱</a:t>
            </a:r>
            <a:endParaRPr lang="en-HK" kern="100" dirty="0"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zh-TW" altLang="en-US" kern="1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超過</a:t>
            </a:r>
            <a:r>
              <a:rPr lang="en-US" kern="1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10%</a:t>
            </a:r>
            <a:r>
              <a:rPr lang="zh-TW" altLang="en-US" kern="1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有焦慮的徵狀</a:t>
            </a:r>
            <a:endParaRPr lang="en-HK" kern="100" dirty="0"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  <a:spcAft>
                <a:spcPts val="800"/>
              </a:spcAft>
            </a:pPr>
            <a:r>
              <a:rPr lang="en-US" sz="1600" kern="1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1600" kern="1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資料來源：香港城市大學郭黎玉晶教授</a:t>
            </a:r>
            <a:r>
              <a:rPr lang="en-US" sz="1600" kern="1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, 2025)</a:t>
            </a:r>
            <a:endParaRPr lang="en-HK" sz="1600" kern="100" dirty="0"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0C30FCB9-0942-4AD5-A71B-705102C8A534}"/>
              </a:ext>
            </a:extLst>
          </p:cNvPr>
          <p:cNvSpPr/>
          <p:nvPr/>
        </p:nvSpPr>
        <p:spPr>
          <a:xfrm>
            <a:off x="3628882" y="4728174"/>
            <a:ext cx="7746262" cy="1898607"/>
          </a:xfrm>
          <a:prstGeom prst="roundRect">
            <a:avLst/>
          </a:prstGeom>
          <a:solidFill>
            <a:srgbClr val="F1E0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TW" sz="120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US" altLang="zh-TW" sz="120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US" altLang="zh-TW" sz="120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US" altLang="zh-TW" sz="120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US" altLang="zh-TW" sz="120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US" altLang="zh-TW" sz="120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US" altLang="zh-TW" sz="120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US" altLang="zh-TW" b="1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39374559-8C2C-46C3-B1E5-0EA990F57ED0}"/>
              </a:ext>
            </a:extLst>
          </p:cNvPr>
          <p:cNvSpPr/>
          <p:nvPr/>
        </p:nvSpPr>
        <p:spPr>
          <a:xfrm>
            <a:off x="3716537" y="4993158"/>
            <a:ext cx="7492237" cy="14100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kern="1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80%</a:t>
            </a:r>
            <a:r>
              <a:rPr lang="zh-TW" altLang="en-US" kern="1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家長主要壓力為照顧子女的時間不足、有經濟負擔、有溝通與親子關係問題，以及輔導子女功課時有困難</a:t>
            </a:r>
            <a:endParaRPr lang="en-HK" kern="100" dirty="0"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kern="1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45%</a:t>
            </a:r>
            <a:r>
              <a:rPr lang="zh-TW" altLang="en-US" kern="1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家長每天只有</a:t>
            </a:r>
            <a:r>
              <a:rPr lang="en-US" kern="1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1</a:t>
            </a:r>
            <a:r>
              <a:rPr lang="zh-TW" altLang="en-US" kern="1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至</a:t>
            </a:r>
            <a:r>
              <a:rPr lang="en-US" kern="1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3</a:t>
            </a:r>
            <a:r>
              <a:rPr lang="zh-TW" altLang="en-US" kern="1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小時可以與子女相處，</a:t>
            </a:r>
            <a:r>
              <a:rPr lang="en-US" kern="1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20%</a:t>
            </a:r>
            <a:r>
              <a:rPr lang="zh-TW" altLang="en-US" kern="1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指相處少於一小時</a:t>
            </a:r>
            <a:endParaRPr lang="en-HK" sz="1600" kern="100" dirty="0"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lvl="2" algn="r">
              <a:lnSpc>
                <a:spcPct val="115000"/>
              </a:lnSpc>
              <a:spcAft>
                <a:spcPts val="800"/>
              </a:spcAft>
            </a:pPr>
            <a:r>
              <a:rPr lang="en-US" sz="1600" kern="1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1600" kern="1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資料來源：香港婦女聯合會</a:t>
            </a:r>
            <a:r>
              <a:rPr lang="en-US" sz="1600" kern="1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, 2024)</a:t>
            </a:r>
            <a:endParaRPr lang="en-HK" sz="1600" kern="100" dirty="0"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D3DE753F-F169-4900-AB0A-4BE80541098A}"/>
              </a:ext>
            </a:extLst>
          </p:cNvPr>
          <p:cNvSpPr/>
          <p:nvPr/>
        </p:nvSpPr>
        <p:spPr>
          <a:xfrm>
            <a:off x="3590332" y="515355"/>
            <a:ext cx="21130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研究顯示</a:t>
            </a:r>
            <a:r>
              <a:rPr lang="en-HK" altLang="zh-TW" sz="2800" b="1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…..</a:t>
            </a:r>
            <a:endParaRPr lang="en-HK" sz="2800" b="1">
              <a:solidFill>
                <a:srgbClr val="00206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17CBD9FD-AEF1-4C24-944D-6E9F725FED14}"/>
              </a:ext>
            </a:extLst>
          </p:cNvPr>
          <p:cNvSpPr/>
          <p:nvPr/>
        </p:nvSpPr>
        <p:spPr>
          <a:xfrm>
            <a:off x="430625" y="2664423"/>
            <a:ext cx="30572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32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家長也有壓力？</a:t>
            </a:r>
          </a:p>
        </p:txBody>
      </p:sp>
      <p:pic>
        <p:nvPicPr>
          <p:cNvPr id="2052" name="Picture 4" descr="疲れたの検索結果 | かわいいフリー素材集 いらすとや">
            <a:extLst>
              <a:ext uri="{FF2B5EF4-FFF2-40B4-BE49-F238E27FC236}">
                <a16:creationId xmlns:a16="http://schemas.microsoft.com/office/drawing/2014/main" id="{CDB4E3CC-AFA7-4545-8413-C99E88327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064" y="3361036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73172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747A20-18A4-F759-F259-B65C990B9F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標題 9">
            <a:extLst>
              <a:ext uri="{FF2B5EF4-FFF2-40B4-BE49-F238E27FC236}">
                <a16:creationId xmlns:a16="http://schemas.microsoft.com/office/drawing/2014/main" id="{8E7A8140-9068-D2C1-EBF7-D7F27A57C50F}"/>
              </a:ext>
            </a:extLst>
          </p:cNvPr>
          <p:cNvSpPr txBox="1">
            <a:spLocks/>
          </p:cNvSpPr>
          <p:nvPr/>
        </p:nvSpPr>
        <p:spPr>
          <a:xfrm>
            <a:off x="9428703" y="-191920"/>
            <a:ext cx="2763297" cy="528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n-HK" altLang="zh-TW" sz="15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投影片編號版面配置區 1">
            <a:extLst>
              <a:ext uri="{FF2B5EF4-FFF2-40B4-BE49-F238E27FC236}">
                <a16:creationId xmlns:a16="http://schemas.microsoft.com/office/drawing/2014/main" id="{04D9D5BA-5249-D402-0209-B5F823FA3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7648" y="6356350"/>
            <a:ext cx="2743200" cy="365125"/>
          </a:xfrm>
        </p:spPr>
        <p:txBody>
          <a:bodyPr/>
          <a:lstStyle/>
          <a:p>
            <a:fld id="{A0482D78-9449-4653-B554-7E2F4EFC8E21}" type="slidenum">
              <a:rPr lang="en-HK" smtClean="0">
                <a:solidFill>
                  <a:schemeClr val="tx1"/>
                </a:solidFill>
              </a:rPr>
              <a:t>36</a:t>
            </a:fld>
            <a:endParaRPr lang="en-HK">
              <a:solidFill>
                <a:schemeClr val="tx1"/>
              </a:solidFill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71B1DB07-F418-0929-59F3-45D8E4C3D550}"/>
              </a:ext>
            </a:extLst>
          </p:cNvPr>
          <p:cNvSpPr/>
          <p:nvPr/>
        </p:nvSpPr>
        <p:spPr>
          <a:xfrm>
            <a:off x="2439201" y="158254"/>
            <a:ext cx="6447353" cy="681463"/>
          </a:xfrm>
          <a:prstGeom prst="roundRect">
            <a:avLst/>
          </a:prstGeom>
          <a:solidFill>
            <a:srgbClr val="9E86E2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家長的精神健康與子女的關係</a:t>
            </a:r>
            <a:endParaRPr lang="zh-HK" altLang="en-US" sz="36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3" name="矩形: 剪去對角角落 12">
            <a:extLst>
              <a:ext uri="{FF2B5EF4-FFF2-40B4-BE49-F238E27FC236}">
                <a16:creationId xmlns:a16="http://schemas.microsoft.com/office/drawing/2014/main" id="{1BDC24C3-235D-43FC-91A0-8F1781986EFC}"/>
              </a:ext>
            </a:extLst>
          </p:cNvPr>
          <p:cNvSpPr/>
          <p:nvPr/>
        </p:nvSpPr>
        <p:spPr>
          <a:xfrm>
            <a:off x="9355016" y="160435"/>
            <a:ext cx="2763297" cy="574529"/>
          </a:xfrm>
          <a:prstGeom prst="snip2DiagRect">
            <a:avLst/>
          </a:prstGeom>
          <a:solidFill>
            <a:srgbClr val="764BCD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範疇三：促進家長身心健康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「親子相尊重，溝通能達到」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B806AFC-99D0-41AA-A6E9-606DC76BC3E3}"/>
              </a:ext>
            </a:extLst>
          </p:cNvPr>
          <p:cNvSpPr/>
          <p:nvPr/>
        </p:nvSpPr>
        <p:spPr>
          <a:xfrm>
            <a:off x="431435" y="6218122"/>
            <a:ext cx="4321341" cy="4163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資料來源：仁安醫院心理衛生服務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, 2024)</a:t>
            </a: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8EE58FC9-1369-4673-9E5B-333A24807FD3}"/>
              </a:ext>
            </a:extLst>
          </p:cNvPr>
          <p:cNvGrpSpPr/>
          <p:nvPr/>
        </p:nvGrpSpPr>
        <p:grpSpPr>
          <a:xfrm>
            <a:off x="6075013" y="1947981"/>
            <a:ext cx="5811060" cy="1827564"/>
            <a:chOff x="5076839" y="3093478"/>
            <a:chExt cx="6130647" cy="1742672"/>
          </a:xfrm>
        </p:grpSpPr>
        <p:sp>
          <p:nvSpPr>
            <p:cNvPr id="40" name="矩形: 圓角 39">
              <a:extLst>
                <a:ext uri="{FF2B5EF4-FFF2-40B4-BE49-F238E27FC236}">
                  <a16:creationId xmlns:a16="http://schemas.microsoft.com/office/drawing/2014/main" id="{CDA005BB-1960-4BCA-A1A4-983C6D497223}"/>
                </a:ext>
              </a:extLst>
            </p:cNvPr>
            <p:cNvSpPr/>
            <p:nvPr/>
          </p:nvSpPr>
          <p:spPr>
            <a:xfrm>
              <a:off x="5076839" y="3093478"/>
              <a:ext cx="6130647" cy="1742672"/>
            </a:xfrm>
            <a:prstGeom prst="roundRect">
              <a:avLst/>
            </a:prstGeom>
            <a:solidFill>
              <a:srgbClr val="E9E0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pic>
          <p:nvPicPr>
            <p:cNvPr id="3080" name="Picture 8" descr="心配の検索結果 | かわいいフリー素材集 いらすとや">
              <a:extLst>
                <a:ext uri="{FF2B5EF4-FFF2-40B4-BE49-F238E27FC236}">
                  <a16:creationId xmlns:a16="http://schemas.microsoft.com/office/drawing/2014/main" id="{31B7CC2F-267F-4B0C-BBB8-D8565BE939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3302" y="3145818"/>
              <a:ext cx="1014931" cy="10149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Picture 12" descr="怒る男性のイラスト（5段階） | かわいいフリー素材集 いらすとや">
              <a:extLst>
                <a:ext uri="{FF2B5EF4-FFF2-40B4-BE49-F238E27FC236}">
                  <a16:creationId xmlns:a16="http://schemas.microsoft.com/office/drawing/2014/main" id="{BE1A072C-D20D-4FF7-A5E2-693F13AB75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1389" y="3191715"/>
              <a:ext cx="753218" cy="10149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8" name="Picture 16" descr="かわいいフリー素材集 いらすとや">
              <a:extLst>
                <a:ext uri="{FF2B5EF4-FFF2-40B4-BE49-F238E27FC236}">
                  <a16:creationId xmlns:a16="http://schemas.microsoft.com/office/drawing/2014/main" id="{2CF778DB-35A0-4F38-A756-4AE314B227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5805" y="3321562"/>
              <a:ext cx="887777" cy="8877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90" name="Picture 18" descr="怒るの検索結果 | かわいいフリー素材集 いらすとや">
              <a:extLst>
                <a:ext uri="{FF2B5EF4-FFF2-40B4-BE49-F238E27FC236}">
                  <a16:creationId xmlns:a16="http://schemas.microsoft.com/office/drawing/2014/main" id="{125F7032-B434-4808-8D9E-5EC8804B386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93" t="3163" r="14424" b="36375"/>
            <a:stretch/>
          </p:blipFill>
          <p:spPr bwMode="auto">
            <a:xfrm>
              <a:off x="8680700" y="3172679"/>
              <a:ext cx="1167001" cy="9748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箭號: 向右 27">
              <a:extLst>
                <a:ext uri="{FF2B5EF4-FFF2-40B4-BE49-F238E27FC236}">
                  <a16:creationId xmlns:a16="http://schemas.microsoft.com/office/drawing/2014/main" id="{84ED7755-6A34-4C53-84D2-B585BF5670AC}"/>
                </a:ext>
              </a:extLst>
            </p:cNvPr>
            <p:cNvSpPr/>
            <p:nvPr/>
          </p:nvSpPr>
          <p:spPr>
            <a:xfrm>
              <a:off x="7694825" y="3564581"/>
              <a:ext cx="716660" cy="530942"/>
            </a:xfrm>
            <a:prstGeom prst="rightArrow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41" name="矩形: 圓角 40">
              <a:extLst>
                <a:ext uri="{FF2B5EF4-FFF2-40B4-BE49-F238E27FC236}">
                  <a16:creationId xmlns:a16="http://schemas.microsoft.com/office/drawing/2014/main" id="{BB710EE1-8EDB-4909-9643-750F2AA62E5C}"/>
                </a:ext>
              </a:extLst>
            </p:cNvPr>
            <p:cNvSpPr/>
            <p:nvPr/>
          </p:nvSpPr>
          <p:spPr>
            <a:xfrm>
              <a:off x="5263187" y="4169404"/>
              <a:ext cx="2027670" cy="56599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9E94761F-B2E7-4BF9-9AE6-1DBC2A40F647}"/>
                </a:ext>
              </a:extLst>
            </p:cNvPr>
            <p:cNvSpPr/>
            <p:nvPr/>
          </p:nvSpPr>
          <p:spPr>
            <a:xfrm>
              <a:off x="5367908" y="4188123"/>
              <a:ext cx="1899514" cy="6163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>
                  <a:latin typeface="Microsoft JhengHei" panose="020B0604030504040204" pitchFamily="34" charset="-120"/>
                  <a:ea typeface="Microsoft JhengHei" panose="020B0604030504040204" pitchFamily="34" charset="-120"/>
                  <a:cs typeface="Times New Roman" panose="02020603050405020304" pitchFamily="18" charset="0"/>
                </a:rPr>
                <a:t>家長習慣壓抑或</a:t>
              </a:r>
              <a:endParaRPr lang="en-HK" altLang="zh-TW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endParaRPr>
            </a:p>
            <a:p>
              <a:r>
                <a:rPr lang="zh-TW" altLang="en-US">
                  <a:latin typeface="Microsoft JhengHei" panose="020B0604030504040204" pitchFamily="34" charset="-120"/>
                  <a:ea typeface="Microsoft JhengHei" panose="020B0604030504040204" pitchFamily="34" charset="-120"/>
                  <a:cs typeface="Times New Roman" panose="02020603050405020304" pitchFamily="18" charset="0"/>
                </a:rPr>
                <a:t>爆發情緒 </a:t>
              </a:r>
              <a:endParaRPr lang="en-HK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42" name="矩形: 圓角 41">
              <a:extLst>
                <a:ext uri="{FF2B5EF4-FFF2-40B4-BE49-F238E27FC236}">
                  <a16:creationId xmlns:a16="http://schemas.microsoft.com/office/drawing/2014/main" id="{FC9E5E9E-F338-43A6-8EA0-56C10E0E7C13}"/>
                </a:ext>
              </a:extLst>
            </p:cNvPr>
            <p:cNvSpPr/>
            <p:nvPr/>
          </p:nvSpPr>
          <p:spPr>
            <a:xfrm>
              <a:off x="8445821" y="4167986"/>
              <a:ext cx="2456298" cy="61630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EE9783A0-F085-4705-B344-115A2A3DF068}"/>
                </a:ext>
              </a:extLst>
            </p:cNvPr>
            <p:cNvSpPr/>
            <p:nvPr/>
          </p:nvSpPr>
          <p:spPr>
            <a:xfrm>
              <a:off x="8612451" y="4134655"/>
              <a:ext cx="2386568" cy="6163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子女怯於表達與</a:t>
              </a:r>
              <a:endParaRPr lang="en-HK" altLang="zh-TW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r>
                <a:rPr lang="zh-TW" altLang="en-US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正面管理自己的情緒</a:t>
              </a:r>
              <a:endParaRPr lang="en-HK" kern="10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43" name="矩形: 圓角 42">
            <a:extLst>
              <a:ext uri="{FF2B5EF4-FFF2-40B4-BE49-F238E27FC236}">
                <a16:creationId xmlns:a16="http://schemas.microsoft.com/office/drawing/2014/main" id="{8A93CA40-3991-4F04-A19B-502652FE6185}"/>
              </a:ext>
            </a:extLst>
          </p:cNvPr>
          <p:cNvSpPr/>
          <p:nvPr/>
        </p:nvSpPr>
        <p:spPr>
          <a:xfrm>
            <a:off x="6153694" y="4415720"/>
            <a:ext cx="5795105" cy="1851294"/>
          </a:xfrm>
          <a:prstGeom prst="roundRect">
            <a:avLst/>
          </a:prstGeom>
          <a:solidFill>
            <a:srgbClr val="E9E0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pic>
        <p:nvPicPr>
          <p:cNvPr id="32" name="圖片 31">
            <a:extLst>
              <a:ext uri="{FF2B5EF4-FFF2-40B4-BE49-F238E27FC236}">
                <a16:creationId xmlns:a16="http://schemas.microsoft.com/office/drawing/2014/main" id="{B20D4581-9368-4870-8325-173A091199F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9173" b="14483"/>
          <a:stretch/>
        </p:blipFill>
        <p:spPr>
          <a:xfrm>
            <a:off x="6635666" y="4630056"/>
            <a:ext cx="878940" cy="1021476"/>
          </a:xfrm>
          <a:prstGeom prst="rect">
            <a:avLst/>
          </a:prstGeom>
        </p:spPr>
      </p:pic>
      <p:sp>
        <p:nvSpPr>
          <p:cNvPr id="33" name="箭號: 向右 32">
            <a:extLst>
              <a:ext uri="{FF2B5EF4-FFF2-40B4-BE49-F238E27FC236}">
                <a16:creationId xmlns:a16="http://schemas.microsoft.com/office/drawing/2014/main" id="{8DD661B0-15BF-4C66-9354-70624402E9F6}"/>
              </a:ext>
            </a:extLst>
          </p:cNvPr>
          <p:cNvSpPr/>
          <p:nvPr/>
        </p:nvSpPr>
        <p:spPr>
          <a:xfrm>
            <a:off x="8806067" y="5019833"/>
            <a:ext cx="793277" cy="530942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pic>
        <p:nvPicPr>
          <p:cNvPr id="3092" name="Picture 20" descr="お母さんのアドバイスが響かない子供イラスト | かわいいフリー素材集 ...">
            <a:extLst>
              <a:ext uri="{FF2B5EF4-FFF2-40B4-BE49-F238E27FC236}">
                <a16:creationId xmlns:a16="http://schemas.microsoft.com/office/drawing/2014/main" id="{1EBBA976-E171-47F0-93FF-95C7ED978A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054"/>
          <a:stretch/>
        </p:blipFill>
        <p:spPr bwMode="auto">
          <a:xfrm>
            <a:off x="7379737" y="4635375"/>
            <a:ext cx="949032" cy="114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絶望の検索結果 | かわいいフリー素材集 いらすとや">
            <a:extLst>
              <a:ext uri="{FF2B5EF4-FFF2-40B4-BE49-F238E27FC236}">
                <a16:creationId xmlns:a16="http://schemas.microsoft.com/office/drawing/2014/main" id="{C9F8DB81-ADC0-431E-9520-A8C91923A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2897">
            <a:off x="9725902" y="4521255"/>
            <a:ext cx="1404163" cy="126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矩形: 圓角 44">
            <a:extLst>
              <a:ext uri="{FF2B5EF4-FFF2-40B4-BE49-F238E27FC236}">
                <a16:creationId xmlns:a16="http://schemas.microsoft.com/office/drawing/2014/main" id="{460F584B-7B96-435F-B3B8-281620247D8C}"/>
              </a:ext>
            </a:extLst>
          </p:cNvPr>
          <p:cNvSpPr/>
          <p:nvPr/>
        </p:nvSpPr>
        <p:spPr>
          <a:xfrm>
            <a:off x="6515345" y="5620502"/>
            <a:ext cx="1877807" cy="57660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14D69348-8619-4671-90D2-CE90664A59E2}"/>
              </a:ext>
            </a:extLst>
          </p:cNvPr>
          <p:cNvSpPr/>
          <p:nvPr/>
        </p:nvSpPr>
        <p:spPr>
          <a:xfrm>
            <a:off x="6592659" y="5597341"/>
            <a:ext cx="18004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家長壓力投射到</a:t>
            </a:r>
            <a:endParaRPr lang="en-HK" altLang="zh-TW"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r>
              <a: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子女身上</a:t>
            </a:r>
            <a:endParaRPr lang="en-HK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7" name="矩形: 圓角 46">
            <a:extLst>
              <a:ext uri="{FF2B5EF4-FFF2-40B4-BE49-F238E27FC236}">
                <a16:creationId xmlns:a16="http://schemas.microsoft.com/office/drawing/2014/main" id="{C6A77B89-856E-48B0-8DB4-3D4D5D89980B}"/>
              </a:ext>
            </a:extLst>
          </p:cNvPr>
          <p:cNvSpPr/>
          <p:nvPr/>
        </p:nvSpPr>
        <p:spPr>
          <a:xfrm>
            <a:off x="9663303" y="5618821"/>
            <a:ext cx="1694403" cy="57828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B634D6F1-71E5-4C6A-857A-7B5ABC1ACF39}"/>
              </a:ext>
            </a:extLst>
          </p:cNvPr>
          <p:cNvSpPr/>
          <p:nvPr/>
        </p:nvSpPr>
        <p:spPr>
          <a:xfrm>
            <a:off x="9846794" y="5586993"/>
            <a:ext cx="13388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子女感到</a:t>
            </a:r>
            <a:endParaRPr lang="en-HK" altLang="zh-TW"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r>
              <a: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焦慮、</a:t>
            </a:r>
            <a:r>
              <a: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抑鬱</a:t>
            </a:r>
            <a:endParaRPr lang="en-HK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68B88E6A-970C-4B6E-ADA9-5067F4C83A7A}"/>
              </a:ext>
            </a:extLst>
          </p:cNvPr>
          <p:cNvSpPr/>
          <p:nvPr/>
        </p:nvSpPr>
        <p:spPr>
          <a:xfrm>
            <a:off x="431435" y="1704751"/>
            <a:ext cx="5467309" cy="4370474"/>
          </a:xfrm>
          <a:prstGeom prst="roundRect">
            <a:avLst/>
          </a:prstGeom>
          <a:solidFill>
            <a:srgbClr val="E9E0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C4A4A287-BDB8-7B35-2BD0-02085CEA9142}"/>
              </a:ext>
            </a:extLst>
          </p:cNvPr>
          <p:cNvGrpSpPr/>
          <p:nvPr/>
        </p:nvGrpSpPr>
        <p:grpSpPr>
          <a:xfrm>
            <a:off x="607704" y="1967520"/>
            <a:ext cx="1811066" cy="1150355"/>
            <a:chOff x="3101117" y="4453479"/>
            <a:chExt cx="3461885" cy="2171289"/>
          </a:xfrm>
        </p:grpSpPr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AA97B4B8-493C-67F6-C6F0-D9FF352C3E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24382" b="8580"/>
            <a:stretch/>
          </p:blipFill>
          <p:spPr>
            <a:xfrm>
              <a:off x="4809787" y="4453479"/>
              <a:ext cx="1753215" cy="2129670"/>
            </a:xfrm>
            <a:prstGeom prst="rect">
              <a:avLst/>
            </a:prstGeom>
          </p:spPr>
        </p:pic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A800CB67-2664-8789-3A42-9D7CBC093D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r="21514"/>
            <a:stretch>
              <a:fillRect/>
            </a:stretch>
          </p:blipFill>
          <p:spPr>
            <a:xfrm>
              <a:off x="3101117" y="4495098"/>
              <a:ext cx="1934147" cy="2129670"/>
            </a:xfrm>
            <a:prstGeom prst="rect">
              <a:avLst/>
            </a:prstGeom>
          </p:spPr>
        </p:pic>
      </p:grpSp>
      <p:sp>
        <p:nvSpPr>
          <p:cNvPr id="18" name="箭號: 向右 17">
            <a:extLst>
              <a:ext uri="{FF2B5EF4-FFF2-40B4-BE49-F238E27FC236}">
                <a16:creationId xmlns:a16="http://schemas.microsoft.com/office/drawing/2014/main" id="{E192257B-45FB-4804-9096-7AC01CC906EE}"/>
              </a:ext>
            </a:extLst>
          </p:cNvPr>
          <p:cNvSpPr/>
          <p:nvPr/>
        </p:nvSpPr>
        <p:spPr>
          <a:xfrm>
            <a:off x="2700993" y="2462346"/>
            <a:ext cx="636716" cy="512405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pic>
        <p:nvPicPr>
          <p:cNvPr id="3074" name="Picture 2" descr="納得の検索結果 | かわいいフリー素材集 いらすとや">
            <a:extLst>
              <a:ext uri="{FF2B5EF4-FFF2-40B4-BE49-F238E27FC236}">
                <a16:creationId xmlns:a16="http://schemas.microsoft.com/office/drawing/2014/main" id="{FE6F33C3-4A18-4AE0-BDB3-FAB4873BC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310" y="1791376"/>
            <a:ext cx="1458879" cy="137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矩形: 圓角 38">
            <a:extLst>
              <a:ext uri="{FF2B5EF4-FFF2-40B4-BE49-F238E27FC236}">
                <a16:creationId xmlns:a16="http://schemas.microsoft.com/office/drawing/2014/main" id="{F178F95F-9A47-4A2F-B2E9-1F0B88B07622}"/>
              </a:ext>
            </a:extLst>
          </p:cNvPr>
          <p:cNvSpPr/>
          <p:nvPr/>
        </p:nvSpPr>
        <p:spPr>
          <a:xfrm>
            <a:off x="3483611" y="3045640"/>
            <a:ext cx="2240535" cy="62424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DE022923-459B-421F-837F-7299EDBBF845}"/>
              </a:ext>
            </a:extLst>
          </p:cNvPr>
          <p:cNvSpPr/>
          <p:nvPr/>
        </p:nvSpPr>
        <p:spPr>
          <a:xfrm>
            <a:off x="3450407" y="3050204"/>
            <a:ext cx="22621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子女有安全感，</a:t>
            </a:r>
            <a:endParaRPr lang="en-HK" altLang="zh-TW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促進自尊與人際信心</a:t>
            </a:r>
            <a:endParaRPr lang="en-HK"/>
          </a:p>
        </p:txBody>
      </p: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8AAA5422-63A4-42AA-BF99-72950B94626C}"/>
              </a:ext>
            </a:extLst>
          </p:cNvPr>
          <p:cNvSpPr/>
          <p:nvPr/>
        </p:nvSpPr>
        <p:spPr>
          <a:xfrm>
            <a:off x="625638" y="3006729"/>
            <a:ext cx="1989787" cy="62424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8CCCE63-4DC5-43B7-B461-8638BE00F8D2}"/>
              </a:ext>
            </a:extLst>
          </p:cNvPr>
          <p:cNvSpPr/>
          <p:nvPr/>
        </p:nvSpPr>
        <p:spPr>
          <a:xfrm>
            <a:off x="645324" y="3006455"/>
            <a:ext cx="20349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家長穩定及積極地回應子女的需求</a:t>
            </a:r>
            <a:endParaRPr lang="en-HK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0771C92-EBC3-4DBE-B73E-87B591213A3F}"/>
              </a:ext>
            </a:extLst>
          </p:cNvPr>
          <p:cNvSpPr/>
          <p:nvPr/>
        </p:nvSpPr>
        <p:spPr>
          <a:xfrm>
            <a:off x="1730477" y="1158584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安全感與心理發展</a:t>
            </a:r>
            <a:endParaRPr lang="en-HK" sz="24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297DDAD2-9FC3-4F3E-A9CC-11B76769FBD2}"/>
              </a:ext>
            </a:extLst>
          </p:cNvPr>
          <p:cNvSpPr/>
          <p:nvPr/>
        </p:nvSpPr>
        <p:spPr>
          <a:xfrm>
            <a:off x="7687040" y="1351777"/>
            <a:ext cx="29546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情緒調節與行為模式</a:t>
            </a:r>
            <a:endParaRPr lang="en-HK" sz="24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5FD23B0B-E1A2-418F-89BC-ADE0326944F8}"/>
              </a:ext>
            </a:extLst>
          </p:cNvPr>
          <p:cNvSpPr/>
          <p:nvPr/>
        </p:nvSpPr>
        <p:spPr>
          <a:xfrm>
            <a:off x="7218837" y="3922124"/>
            <a:ext cx="29546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負面情緒的投射影響</a:t>
            </a:r>
            <a:endParaRPr lang="en-HK" sz="24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52" name="圖片 51">
            <a:extLst>
              <a:ext uri="{FF2B5EF4-FFF2-40B4-BE49-F238E27FC236}">
                <a16:creationId xmlns:a16="http://schemas.microsoft.com/office/drawing/2014/main" id="{C32335DF-20FA-471A-BC2A-9C8972F6FF5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9173" b="14483"/>
          <a:stretch/>
        </p:blipFill>
        <p:spPr>
          <a:xfrm>
            <a:off x="1028470" y="3850523"/>
            <a:ext cx="878940" cy="1021476"/>
          </a:xfrm>
          <a:prstGeom prst="rect">
            <a:avLst/>
          </a:prstGeom>
        </p:spPr>
      </p:pic>
      <p:pic>
        <p:nvPicPr>
          <p:cNvPr id="53" name="Picture 20" descr="お母さんのアドバイスが響かない子供イラスト | かわいいフリー素材集 ...">
            <a:extLst>
              <a:ext uri="{FF2B5EF4-FFF2-40B4-BE49-F238E27FC236}">
                <a16:creationId xmlns:a16="http://schemas.microsoft.com/office/drawing/2014/main" id="{6D459FF3-524D-4644-BAD6-A10CA1AC74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054"/>
          <a:stretch/>
        </p:blipFill>
        <p:spPr bwMode="auto">
          <a:xfrm>
            <a:off x="1777895" y="3834931"/>
            <a:ext cx="949032" cy="114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矩形: 圓角 50">
            <a:extLst>
              <a:ext uri="{FF2B5EF4-FFF2-40B4-BE49-F238E27FC236}">
                <a16:creationId xmlns:a16="http://schemas.microsoft.com/office/drawing/2014/main" id="{C0223741-E67F-40FA-A743-13E8C19292F2}"/>
              </a:ext>
            </a:extLst>
          </p:cNvPr>
          <p:cNvSpPr/>
          <p:nvPr/>
        </p:nvSpPr>
        <p:spPr>
          <a:xfrm>
            <a:off x="645324" y="4904041"/>
            <a:ext cx="2229386" cy="62424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8E6E1866-1483-40F2-B240-9E5B0543C2CE}"/>
              </a:ext>
            </a:extLst>
          </p:cNvPr>
          <p:cNvSpPr/>
          <p:nvPr/>
        </p:nvSpPr>
        <p:spPr>
          <a:xfrm>
            <a:off x="718588" y="4932271"/>
            <a:ext cx="23353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家長因情緒問題</a:t>
            </a:r>
            <a:endParaRPr lang="en-HK" altLang="zh-TW" dirty="0"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忽略或誤解子女需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求</a:t>
            </a:r>
            <a:endParaRPr lang="en-HK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4" name="箭號: 向右 53">
            <a:extLst>
              <a:ext uri="{FF2B5EF4-FFF2-40B4-BE49-F238E27FC236}">
                <a16:creationId xmlns:a16="http://schemas.microsoft.com/office/drawing/2014/main" id="{6A681ADA-A7D8-46FE-8C45-9A840E5CF8B6}"/>
              </a:ext>
            </a:extLst>
          </p:cNvPr>
          <p:cNvSpPr/>
          <p:nvPr/>
        </p:nvSpPr>
        <p:spPr>
          <a:xfrm>
            <a:off x="2794904" y="4248739"/>
            <a:ext cx="636716" cy="512405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pic>
        <p:nvPicPr>
          <p:cNvPr id="55" name="Picture 22" descr="絶望の検索結果 | かわいいフリー素材集 いらすとや">
            <a:extLst>
              <a:ext uri="{FF2B5EF4-FFF2-40B4-BE49-F238E27FC236}">
                <a16:creationId xmlns:a16="http://schemas.microsoft.com/office/drawing/2014/main" id="{37D342F3-7A0D-450C-B00F-93357FCB0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2897">
            <a:off x="3744314" y="3735652"/>
            <a:ext cx="1404163" cy="126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矩形: 圓角 56">
            <a:extLst>
              <a:ext uri="{FF2B5EF4-FFF2-40B4-BE49-F238E27FC236}">
                <a16:creationId xmlns:a16="http://schemas.microsoft.com/office/drawing/2014/main" id="{6BD73010-A8A7-4A9B-9D91-103CD4AA9DEE}"/>
              </a:ext>
            </a:extLst>
          </p:cNvPr>
          <p:cNvSpPr/>
          <p:nvPr/>
        </p:nvSpPr>
        <p:spPr>
          <a:xfrm>
            <a:off x="3508462" y="4954353"/>
            <a:ext cx="2240535" cy="62424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2FC9E985-5F48-4A78-896E-9A02D2C2C036}"/>
              </a:ext>
            </a:extLst>
          </p:cNvPr>
          <p:cNvSpPr/>
          <p:nvPr/>
        </p:nvSpPr>
        <p:spPr>
          <a:xfrm>
            <a:off x="3531213" y="4938402"/>
            <a:ext cx="22621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損害子女自尊、</a:t>
            </a:r>
            <a:endParaRPr lang="en-HK" altLang="zh-TW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人際信心和心理韌性</a:t>
            </a:r>
            <a:endParaRPr lang="en-HK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879593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747A20-18A4-F759-F259-B65C990B9F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雲朵形 7">
            <a:extLst>
              <a:ext uri="{FF2B5EF4-FFF2-40B4-BE49-F238E27FC236}">
                <a16:creationId xmlns:a16="http://schemas.microsoft.com/office/drawing/2014/main" id="{31D6D7AD-09D3-97BA-E3AD-CB49E4B77BB4}"/>
              </a:ext>
            </a:extLst>
          </p:cNvPr>
          <p:cNvSpPr/>
          <p:nvPr/>
        </p:nvSpPr>
        <p:spPr>
          <a:xfrm>
            <a:off x="1034674" y="1081081"/>
            <a:ext cx="9775677" cy="4968439"/>
          </a:xfrm>
          <a:prstGeom prst="cloud">
            <a:avLst/>
          </a:prstGeom>
          <a:solidFill>
            <a:srgbClr val="F1E0F4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4" name="副標題 9">
            <a:extLst>
              <a:ext uri="{FF2B5EF4-FFF2-40B4-BE49-F238E27FC236}">
                <a16:creationId xmlns:a16="http://schemas.microsoft.com/office/drawing/2014/main" id="{8E7A8140-9068-D2C1-EBF7-D7F27A57C50F}"/>
              </a:ext>
            </a:extLst>
          </p:cNvPr>
          <p:cNvSpPr txBox="1">
            <a:spLocks/>
          </p:cNvSpPr>
          <p:nvPr/>
        </p:nvSpPr>
        <p:spPr>
          <a:xfrm>
            <a:off x="9428703" y="-191920"/>
            <a:ext cx="2763297" cy="528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n-HK" altLang="zh-TW" sz="15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投影片編號版面配置區 1">
            <a:extLst>
              <a:ext uri="{FF2B5EF4-FFF2-40B4-BE49-F238E27FC236}">
                <a16:creationId xmlns:a16="http://schemas.microsoft.com/office/drawing/2014/main" id="{04D9D5BA-5249-D402-0209-B5F823FA3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7648" y="6356350"/>
            <a:ext cx="2743200" cy="365125"/>
          </a:xfrm>
        </p:spPr>
        <p:txBody>
          <a:bodyPr/>
          <a:lstStyle/>
          <a:p>
            <a:fld id="{A0482D78-9449-4653-B554-7E2F4EFC8E21}" type="slidenum">
              <a:rPr lang="en-HK" smtClean="0">
                <a:solidFill>
                  <a:schemeClr val="tx1"/>
                </a:solidFill>
              </a:rPr>
              <a:t>37</a:t>
            </a:fld>
            <a:endParaRPr lang="en-HK">
              <a:solidFill>
                <a:schemeClr val="tx1"/>
              </a:solidFill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71B1DB07-F418-0929-59F3-45D8E4C3D550}"/>
              </a:ext>
            </a:extLst>
          </p:cNvPr>
          <p:cNvSpPr/>
          <p:nvPr/>
        </p:nvSpPr>
        <p:spPr>
          <a:xfrm>
            <a:off x="73687" y="467748"/>
            <a:ext cx="4766722" cy="681463"/>
          </a:xfrm>
          <a:prstGeom prst="roundRect">
            <a:avLst/>
          </a:prstGeom>
          <a:solidFill>
            <a:srgbClr val="9E86E2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家長的身心健康</a:t>
            </a:r>
            <a:endParaRPr lang="zh-HK" altLang="en-US" sz="44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C4A4A287-BDB8-7B35-2BD0-02085CEA9142}"/>
              </a:ext>
            </a:extLst>
          </p:cNvPr>
          <p:cNvGrpSpPr/>
          <p:nvPr/>
        </p:nvGrpSpPr>
        <p:grpSpPr>
          <a:xfrm>
            <a:off x="3936236" y="4393675"/>
            <a:ext cx="3521956" cy="2464325"/>
            <a:chOff x="3099767" y="4497370"/>
            <a:chExt cx="3521956" cy="2464325"/>
          </a:xfrm>
        </p:grpSpPr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AA97B4B8-493C-67F6-C6F0-D9FF352C3E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4382"/>
            <a:stretch>
              <a:fillRect/>
            </a:stretch>
          </p:blipFill>
          <p:spPr>
            <a:xfrm>
              <a:off x="4758245" y="4497370"/>
              <a:ext cx="1863478" cy="2464325"/>
            </a:xfrm>
            <a:prstGeom prst="rect">
              <a:avLst/>
            </a:prstGeom>
          </p:spPr>
        </p:pic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A800CB67-2664-8789-3A42-9D7CBC093D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21514"/>
            <a:stretch>
              <a:fillRect/>
            </a:stretch>
          </p:blipFill>
          <p:spPr>
            <a:xfrm>
              <a:off x="3099767" y="4497370"/>
              <a:ext cx="1934147" cy="2464324"/>
            </a:xfrm>
            <a:prstGeom prst="rect">
              <a:avLst/>
            </a:prstGeom>
          </p:spPr>
        </p:pic>
      </p:grp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7B3E7731-A166-CE21-6877-862DC80B3027}"/>
              </a:ext>
            </a:extLst>
          </p:cNvPr>
          <p:cNvSpPr txBox="1"/>
          <p:nvPr/>
        </p:nvSpPr>
        <p:spPr>
          <a:xfrm>
            <a:off x="2149900" y="1575960"/>
            <a:ext cx="7892199" cy="3218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en-US" altLang="zh-TW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家長在人生經驗和情緒控制上比子女更為豐富和成熟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父母須兼顧工作、照顧長輩和子女同樣承受著重大的壓力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家長必須關注好自己的身心健康，才有精神和能力妥善照顧子女</a:t>
            </a:r>
            <a:endParaRPr lang="zh-HK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矩形: 剪去對角角落 12">
            <a:extLst>
              <a:ext uri="{FF2B5EF4-FFF2-40B4-BE49-F238E27FC236}">
                <a16:creationId xmlns:a16="http://schemas.microsoft.com/office/drawing/2014/main" id="{1BDC24C3-235D-43FC-91A0-8F1781986EFC}"/>
              </a:ext>
            </a:extLst>
          </p:cNvPr>
          <p:cNvSpPr/>
          <p:nvPr/>
        </p:nvSpPr>
        <p:spPr>
          <a:xfrm>
            <a:off x="9355016" y="160435"/>
            <a:ext cx="2763297" cy="574529"/>
          </a:xfrm>
          <a:prstGeom prst="snip2DiagRect">
            <a:avLst/>
          </a:prstGeom>
          <a:solidFill>
            <a:srgbClr val="764BCD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範疇三：促進家長身心健康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「親子相尊重，溝通能達到」</a:t>
            </a:r>
          </a:p>
        </p:txBody>
      </p:sp>
    </p:spTree>
    <p:extLst>
      <p:ext uri="{BB962C8B-B14F-4D97-AF65-F5344CB8AC3E}">
        <p14:creationId xmlns:p14="http://schemas.microsoft.com/office/powerpoint/2010/main" val="22536824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747A20-18A4-F759-F259-B65C990B9F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標題 9">
            <a:extLst>
              <a:ext uri="{FF2B5EF4-FFF2-40B4-BE49-F238E27FC236}">
                <a16:creationId xmlns:a16="http://schemas.microsoft.com/office/drawing/2014/main" id="{8E7A8140-9068-D2C1-EBF7-D7F27A57C50F}"/>
              </a:ext>
            </a:extLst>
          </p:cNvPr>
          <p:cNvSpPr txBox="1">
            <a:spLocks/>
          </p:cNvSpPr>
          <p:nvPr/>
        </p:nvSpPr>
        <p:spPr>
          <a:xfrm>
            <a:off x="9428703" y="-191920"/>
            <a:ext cx="2763297" cy="528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n-HK" altLang="zh-TW" sz="15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投影片編號版面配置區 1">
            <a:extLst>
              <a:ext uri="{FF2B5EF4-FFF2-40B4-BE49-F238E27FC236}">
                <a16:creationId xmlns:a16="http://schemas.microsoft.com/office/drawing/2014/main" id="{04D9D5BA-5249-D402-0209-B5F823FA3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7648" y="6356350"/>
            <a:ext cx="2743200" cy="365125"/>
          </a:xfrm>
        </p:spPr>
        <p:txBody>
          <a:bodyPr/>
          <a:lstStyle/>
          <a:p>
            <a:fld id="{A0482D78-9449-4653-B554-7E2F4EFC8E21}" type="slidenum">
              <a:rPr lang="en-HK" smtClean="0">
                <a:solidFill>
                  <a:schemeClr val="tx1"/>
                </a:solidFill>
              </a:rPr>
              <a:t>38</a:t>
            </a:fld>
            <a:endParaRPr lang="en-HK">
              <a:solidFill>
                <a:schemeClr val="tx1"/>
              </a:solidFill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71B1DB07-F418-0929-59F3-45D8E4C3D550}"/>
              </a:ext>
            </a:extLst>
          </p:cNvPr>
          <p:cNvSpPr/>
          <p:nvPr/>
        </p:nvSpPr>
        <p:spPr>
          <a:xfrm>
            <a:off x="586849" y="607707"/>
            <a:ext cx="4766722" cy="681463"/>
          </a:xfrm>
          <a:prstGeom prst="roundRect">
            <a:avLst/>
          </a:prstGeom>
          <a:solidFill>
            <a:srgbClr val="9E86E2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家長的身心健康</a:t>
            </a:r>
            <a:endParaRPr lang="zh-HK" altLang="en-US" sz="44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3" name="矩形: 剪去對角角落 12">
            <a:extLst>
              <a:ext uri="{FF2B5EF4-FFF2-40B4-BE49-F238E27FC236}">
                <a16:creationId xmlns:a16="http://schemas.microsoft.com/office/drawing/2014/main" id="{1BDC24C3-235D-43FC-91A0-8F1781986EFC}"/>
              </a:ext>
            </a:extLst>
          </p:cNvPr>
          <p:cNvSpPr/>
          <p:nvPr/>
        </p:nvSpPr>
        <p:spPr>
          <a:xfrm>
            <a:off x="9355016" y="160435"/>
            <a:ext cx="2763297" cy="574529"/>
          </a:xfrm>
          <a:prstGeom prst="snip2DiagRect">
            <a:avLst/>
          </a:prstGeom>
          <a:solidFill>
            <a:srgbClr val="764BCD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範疇三：促進家長身心健康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「親子相尊重，溝通能達到」</a:t>
            </a:r>
          </a:p>
        </p:txBody>
      </p:sp>
      <p:pic>
        <p:nvPicPr>
          <p:cNvPr id="2050" name="Picture 2" descr="集合 | かわいいフリー素材集 いらすとや">
            <a:extLst>
              <a:ext uri="{FF2B5EF4-FFF2-40B4-BE49-F238E27FC236}">
                <a16:creationId xmlns:a16="http://schemas.microsoft.com/office/drawing/2014/main" id="{3A8CFE97-7462-4E1D-92D6-56CFA4253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221" y="1698171"/>
            <a:ext cx="3704188" cy="370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4BEB7202-D440-493D-9896-6D923E261860}"/>
              </a:ext>
            </a:extLst>
          </p:cNvPr>
          <p:cNvSpPr/>
          <p:nvPr/>
        </p:nvSpPr>
        <p:spPr>
          <a:xfrm>
            <a:off x="5353571" y="2385652"/>
            <a:ext cx="600705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分組討論</a:t>
            </a:r>
            <a:endParaRPr lang="en-HK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TW" altLang="en-US" sz="3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用</a:t>
            </a:r>
            <a:r>
              <a:rPr lang="en-US" altLang="zh-TW" sz="3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</a:t>
            </a:r>
            <a:r>
              <a:rPr lang="zh-TW" altLang="en-US" sz="3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分鐘時間分享喜歡哪種</a:t>
            </a:r>
            <a:endParaRPr lang="en-US" altLang="zh-TW" sz="3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TW" altLang="en-US" sz="3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減壓方法，互相參考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  <a:endParaRPr lang="zh-HK" alt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337373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2225FB-088C-6B0E-7D2E-8A884AE1A8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雲朵形 14">
            <a:extLst>
              <a:ext uri="{FF2B5EF4-FFF2-40B4-BE49-F238E27FC236}">
                <a16:creationId xmlns:a16="http://schemas.microsoft.com/office/drawing/2014/main" id="{04802AE3-44C9-3557-CFCE-79CEF07F2E2D}"/>
              </a:ext>
            </a:extLst>
          </p:cNvPr>
          <p:cNvSpPr/>
          <p:nvPr/>
        </p:nvSpPr>
        <p:spPr>
          <a:xfrm rot="483055">
            <a:off x="3828150" y="3663681"/>
            <a:ext cx="3352880" cy="2608192"/>
          </a:xfrm>
          <a:prstGeom prst="cloud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solidFill>
                <a:schemeClr val="bg1"/>
              </a:solidFill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52E28B8F-E62C-A92B-E8CC-50A4AF470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9807" y="5747104"/>
            <a:ext cx="5414223" cy="1343550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97A5BDB6-2471-6AAF-DD17-7D620C50F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1953" y="4690643"/>
            <a:ext cx="2392022" cy="1728236"/>
          </a:xfrm>
          <a:prstGeom prst="rect">
            <a:avLst/>
          </a:prstGeom>
        </p:spPr>
      </p:pic>
      <p:sp>
        <p:nvSpPr>
          <p:cNvPr id="4" name="副標題 9">
            <a:extLst>
              <a:ext uri="{FF2B5EF4-FFF2-40B4-BE49-F238E27FC236}">
                <a16:creationId xmlns:a16="http://schemas.microsoft.com/office/drawing/2014/main" id="{4AE25DBF-2D56-C828-B473-C09448852030}"/>
              </a:ext>
            </a:extLst>
          </p:cNvPr>
          <p:cNvSpPr txBox="1">
            <a:spLocks/>
          </p:cNvSpPr>
          <p:nvPr/>
        </p:nvSpPr>
        <p:spPr>
          <a:xfrm>
            <a:off x="9428703" y="-191920"/>
            <a:ext cx="2763297" cy="528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n-HK" altLang="zh-TW" sz="15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投影片編號版面配置區 1">
            <a:extLst>
              <a:ext uri="{FF2B5EF4-FFF2-40B4-BE49-F238E27FC236}">
                <a16:creationId xmlns:a16="http://schemas.microsoft.com/office/drawing/2014/main" id="{6D048D51-DAD4-F9CF-7552-5F8B75166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7648" y="6356350"/>
            <a:ext cx="2743200" cy="365125"/>
          </a:xfrm>
        </p:spPr>
        <p:txBody>
          <a:bodyPr/>
          <a:lstStyle/>
          <a:p>
            <a:fld id="{A0482D78-9449-4653-B554-7E2F4EFC8E21}" type="slidenum">
              <a:rPr lang="en-HK" smtClean="0">
                <a:solidFill>
                  <a:schemeClr val="tx1"/>
                </a:solidFill>
              </a:rPr>
              <a:t>39</a:t>
            </a:fld>
            <a:endParaRPr lang="en-HK">
              <a:solidFill>
                <a:schemeClr val="tx1"/>
              </a:solidFill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2DB8B373-7A12-ECF9-9E5E-C8988772E17C}"/>
              </a:ext>
            </a:extLst>
          </p:cNvPr>
          <p:cNvSpPr/>
          <p:nvPr/>
        </p:nvSpPr>
        <p:spPr>
          <a:xfrm>
            <a:off x="213048" y="336959"/>
            <a:ext cx="3887611" cy="805842"/>
          </a:xfrm>
          <a:prstGeom prst="roundRect">
            <a:avLst/>
          </a:prstGeom>
          <a:solidFill>
            <a:srgbClr val="9E86E2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減壓方法建議</a:t>
            </a:r>
            <a:endParaRPr lang="zh-HK" altLang="en-US" sz="44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1266" name="Picture 2" descr="リラックスして座る人のイラスト（若者） | かわいいフリー素材集 ...">
            <a:extLst>
              <a:ext uri="{FF2B5EF4-FFF2-40B4-BE49-F238E27FC236}">
                <a16:creationId xmlns:a16="http://schemas.microsoft.com/office/drawing/2014/main" id="{249333A0-5118-2370-249D-2364729FC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205" y="4147848"/>
            <a:ext cx="2548027" cy="2620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雲朵形 2">
            <a:extLst>
              <a:ext uri="{FF2B5EF4-FFF2-40B4-BE49-F238E27FC236}">
                <a16:creationId xmlns:a16="http://schemas.microsoft.com/office/drawing/2014/main" id="{1A2A26FC-D6DC-DD32-1E88-FAFA836E8993}"/>
              </a:ext>
            </a:extLst>
          </p:cNvPr>
          <p:cNvSpPr/>
          <p:nvPr/>
        </p:nvSpPr>
        <p:spPr>
          <a:xfrm rot="11219870">
            <a:off x="994569" y="1262922"/>
            <a:ext cx="3352880" cy="2608192"/>
          </a:xfrm>
          <a:prstGeom prst="cloud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solidFill>
                <a:schemeClr val="accent6"/>
              </a:solidFill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E54F3600-4FDB-FFA8-54C5-2C182E60DFA6}"/>
              </a:ext>
            </a:extLst>
          </p:cNvPr>
          <p:cNvSpPr txBox="1"/>
          <p:nvPr/>
        </p:nvSpPr>
        <p:spPr>
          <a:xfrm>
            <a:off x="1629115" y="1601981"/>
            <a:ext cx="2548027" cy="18061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zh-TW" altLang="en-US" sz="2400" b="1" u="sng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身心放鬆法</a:t>
            </a:r>
          </a:p>
          <a:p>
            <a:pPr marL="342900" indent="-342900">
              <a:buFont typeface="+mj-lt"/>
              <a:buAutoNum type="arabicPeriod"/>
            </a:pPr>
            <a:r>
              <a:rPr lang="zh-TW" altLang="en-US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深呼吸練習</a:t>
            </a:r>
          </a:p>
          <a:p>
            <a:pPr marL="342900" indent="-342900">
              <a:buFont typeface="+mj-lt"/>
              <a:buAutoNum type="arabicPeriod"/>
            </a:pPr>
            <a:r>
              <a:rPr lang="zh-TW" altLang="en-US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冥想或正念練習</a:t>
            </a:r>
          </a:p>
          <a:p>
            <a:pPr marL="342900" indent="-342900">
              <a:buFont typeface="+mj-lt"/>
              <a:buAutoNum type="arabicPeriod"/>
            </a:pPr>
            <a:r>
              <a:rPr lang="zh-TW" altLang="en-US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瑜伽或伸展運動</a:t>
            </a:r>
          </a:p>
          <a:p>
            <a:pPr marL="342900" indent="-342900">
              <a:buFont typeface="+mj-lt"/>
              <a:buAutoNum type="arabicPeriod"/>
            </a:pPr>
            <a:r>
              <a:rPr lang="zh-TW" altLang="en-US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散步或慢跑</a:t>
            </a:r>
          </a:p>
        </p:txBody>
      </p:sp>
      <p:sp>
        <p:nvSpPr>
          <p:cNvPr id="9" name="雲朵形 8">
            <a:extLst>
              <a:ext uri="{FF2B5EF4-FFF2-40B4-BE49-F238E27FC236}">
                <a16:creationId xmlns:a16="http://schemas.microsoft.com/office/drawing/2014/main" id="{ED7C7338-6F6A-3FFA-BC61-3F31A592F782}"/>
              </a:ext>
            </a:extLst>
          </p:cNvPr>
          <p:cNvSpPr/>
          <p:nvPr/>
        </p:nvSpPr>
        <p:spPr>
          <a:xfrm rot="1254395">
            <a:off x="5276538" y="469836"/>
            <a:ext cx="3352880" cy="2608192"/>
          </a:xfrm>
          <a:prstGeom prst="cloud">
            <a:avLst/>
          </a:prstGeom>
          <a:noFill/>
          <a:ln w="5715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solidFill>
                <a:schemeClr val="bg1"/>
              </a:solidFill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F635BA4A-6E1D-3B52-1E5A-047020005913}"/>
              </a:ext>
            </a:extLst>
          </p:cNvPr>
          <p:cNvSpPr txBox="1"/>
          <p:nvPr/>
        </p:nvSpPr>
        <p:spPr>
          <a:xfrm>
            <a:off x="5669970" y="957111"/>
            <a:ext cx="2578484" cy="1229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zh-TW" altLang="en-US" sz="2400" b="1" u="sng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藝術療癒法</a:t>
            </a:r>
          </a:p>
          <a:p>
            <a:pPr marL="342900" indent="-342900">
              <a:buFont typeface="+mj-lt"/>
              <a:buAutoNum type="arabicPeriod"/>
            </a:pPr>
            <a:r>
              <a:rPr lang="zh-TW" altLang="en-US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畫畫或做興趣手工</a:t>
            </a:r>
          </a:p>
          <a:p>
            <a:pPr marL="342900" indent="-342900">
              <a:buFont typeface="+mj-lt"/>
              <a:buAutoNum type="arabicPeriod"/>
            </a:pPr>
            <a:r>
              <a:rPr lang="zh-TW" altLang="en-US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聽音樂或彈奏樂器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05DCF433-6FF0-723F-81C7-778CC3AD7415}"/>
              </a:ext>
            </a:extLst>
          </p:cNvPr>
          <p:cNvSpPr txBox="1"/>
          <p:nvPr/>
        </p:nvSpPr>
        <p:spPr>
          <a:xfrm>
            <a:off x="8248454" y="3862348"/>
            <a:ext cx="261298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zh-TW" altLang="en-US" sz="2400" b="1" u="sng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社交支持法</a:t>
            </a:r>
          </a:p>
          <a:p>
            <a:pPr marL="342900" indent="-342900">
              <a:buFont typeface="+mj-lt"/>
              <a:buAutoNum type="arabicPeriod"/>
            </a:pPr>
            <a:r>
              <a:rPr lang="zh-TW" altLang="en-US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與信任的人傾訴</a:t>
            </a:r>
          </a:p>
          <a:p>
            <a:pPr marL="342900" indent="-342900">
              <a:buFont typeface="+mj-lt"/>
              <a:buAutoNum type="arabicPeriod"/>
            </a:pPr>
            <a:r>
              <a:rPr lang="zh-TW" altLang="en-US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參加興趣小組或</a:t>
            </a:r>
            <a:endParaRPr lang="en-US" altLang="zh-TW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en-US" altLang="zh-TW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</a:t>
            </a:r>
            <a:r>
              <a:rPr lang="zh-TW" altLang="en-US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義工活動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DF551527-8F15-C579-CE1F-D1F37CAFF188}"/>
              </a:ext>
            </a:extLst>
          </p:cNvPr>
          <p:cNvSpPr txBox="1"/>
          <p:nvPr/>
        </p:nvSpPr>
        <p:spPr>
          <a:xfrm>
            <a:off x="4430304" y="4314946"/>
            <a:ext cx="25480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zh-TW" altLang="en-US" sz="2400" b="1" u="sng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家庭和親子活動</a:t>
            </a:r>
          </a:p>
          <a:p>
            <a:pPr marL="342900" indent="-342900">
              <a:buFont typeface="+mj-lt"/>
              <a:buAutoNum type="arabicPeriod"/>
            </a:pPr>
            <a:r>
              <a:rPr lang="zh-TW" altLang="en-US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到郊外旅行</a:t>
            </a:r>
          </a:p>
        </p:txBody>
      </p:sp>
      <p:sp>
        <p:nvSpPr>
          <p:cNvPr id="14" name="雲朵形 13">
            <a:extLst>
              <a:ext uri="{FF2B5EF4-FFF2-40B4-BE49-F238E27FC236}">
                <a16:creationId xmlns:a16="http://schemas.microsoft.com/office/drawing/2014/main" id="{ACE27359-2455-97D5-D493-E550A56D5D6F}"/>
              </a:ext>
            </a:extLst>
          </p:cNvPr>
          <p:cNvSpPr/>
          <p:nvPr/>
        </p:nvSpPr>
        <p:spPr>
          <a:xfrm rot="11261275">
            <a:off x="7860575" y="3336302"/>
            <a:ext cx="3352880" cy="2608192"/>
          </a:xfrm>
          <a:prstGeom prst="cloud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solidFill>
                <a:schemeClr val="bg1"/>
              </a:solidFill>
            </a:endParaRP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7AF5EA16-FC7E-9993-9959-489B9BD289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161" y="1476677"/>
            <a:ext cx="1186741" cy="2255090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650BA6D1-400F-C9B2-63BE-10CAD32A535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3786"/>
          <a:stretch>
            <a:fillRect/>
          </a:stretch>
        </p:blipFill>
        <p:spPr>
          <a:xfrm>
            <a:off x="2099263" y="4188448"/>
            <a:ext cx="2007587" cy="2708798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FA42B026-9393-9A69-B12F-011042DC01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7812" y="1239696"/>
            <a:ext cx="1748407" cy="1748407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2AE4AD5E-5983-1669-A3BB-DC47605205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67561" y="1916438"/>
            <a:ext cx="1337714" cy="1337714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9584A303-74A3-45AA-92BF-D26B485940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55343" y="2711953"/>
            <a:ext cx="2548027" cy="1337714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3AEA2F61-463E-1CC3-3715-42BD0070E7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36657" y="3620096"/>
            <a:ext cx="1560294" cy="1560294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5B83CC0A-52CE-45B2-CFF3-DE018A8D4ED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13415" y="5039815"/>
            <a:ext cx="1374129" cy="1728237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0256007C-A028-9946-5FE5-C54FD7D3EE1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16219" y="5017934"/>
            <a:ext cx="2094750" cy="1097973"/>
          </a:xfrm>
          <a:prstGeom prst="rect">
            <a:avLst/>
          </a:prstGeom>
        </p:spPr>
      </p:pic>
      <p:sp>
        <p:nvSpPr>
          <p:cNvPr id="26" name="矩形: 剪去對角角落 25">
            <a:extLst>
              <a:ext uri="{FF2B5EF4-FFF2-40B4-BE49-F238E27FC236}">
                <a16:creationId xmlns:a16="http://schemas.microsoft.com/office/drawing/2014/main" id="{FD8B0103-177B-45D3-96B6-00C537D3D557}"/>
              </a:ext>
            </a:extLst>
          </p:cNvPr>
          <p:cNvSpPr/>
          <p:nvPr/>
        </p:nvSpPr>
        <p:spPr>
          <a:xfrm>
            <a:off x="9355016" y="160435"/>
            <a:ext cx="2763297" cy="574529"/>
          </a:xfrm>
          <a:prstGeom prst="snip2DiagRect">
            <a:avLst/>
          </a:prstGeom>
          <a:solidFill>
            <a:srgbClr val="764BCD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範疇三：促進家長身心健康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「親子相尊重，溝通能達到」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B314ED41-E866-4671-8736-519C2DA9C8D8}"/>
              </a:ext>
            </a:extLst>
          </p:cNvPr>
          <p:cNvSpPr/>
          <p:nvPr/>
        </p:nvSpPr>
        <p:spPr>
          <a:xfrm>
            <a:off x="4934931" y="3092110"/>
            <a:ext cx="2372765" cy="4569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b="1" u="sng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你喜歡哪種減壓方法</a:t>
            </a:r>
            <a:r>
              <a:rPr lang="en-HK" altLang="zh-TW" b="1" u="sng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?</a:t>
            </a:r>
            <a:endParaRPr lang="zh-TW" altLang="en-US" b="1" u="sng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77258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F43BAF2-B9F5-4D7C-B68C-7305EAECAF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9036" y="2187574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zh-CN" altLang="en-US" sz="2800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（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初中</a:t>
            </a:r>
            <a:r>
              <a:rPr lang="zh-CN" altLang="en-US" sz="2800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兒子想剪韓星風格的潮流髮型，而媽媽希望他選擇更容易打理的髮型。兒子覺得媽媽不理解他。</a:t>
            </a:r>
            <a:endParaRPr lang="en-US" altLang="zh-TW" dirty="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HK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BEBA9ED-2490-4CD9-9FB7-B5B89EC4D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82D78-9449-4653-B554-7E2F4EFC8E21}" type="slidenum">
              <a:rPr lang="en-HK" smtClean="0"/>
              <a:t>4</a:t>
            </a:fld>
            <a:endParaRPr lang="en-HK"/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473AD703-9EB3-479E-9294-9D9A68F8A349}"/>
              </a:ext>
            </a:extLst>
          </p:cNvPr>
          <p:cNvSpPr/>
          <p:nvPr/>
        </p:nvSpPr>
        <p:spPr>
          <a:xfrm>
            <a:off x="1532801" y="760199"/>
            <a:ext cx="8759222" cy="761488"/>
          </a:xfrm>
          <a:prstGeom prst="roundRect">
            <a:avLst/>
          </a:prstGeom>
          <a:solidFill>
            <a:srgbClr val="9E86E2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似曾相識的情境？</a:t>
            </a:r>
            <a:endParaRPr lang="en-HK" sz="4400"/>
          </a:p>
        </p:txBody>
      </p:sp>
      <p:sp>
        <p:nvSpPr>
          <p:cNvPr id="6" name="矩形: 剪去對角角落 5">
            <a:extLst>
              <a:ext uri="{FF2B5EF4-FFF2-40B4-BE49-F238E27FC236}">
                <a16:creationId xmlns:a16="http://schemas.microsoft.com/office/drawing/2014/main" id="{F56A70C5-9F1E-4F75-9D3D-12946E2EFC5C}"/>
              </a:ext>
            </a:extLst>
          </p:cNvPr>
          <p:cNvSpPr/>
          <p:nvPr/>
        </p:nvSpPr>
        <p:spPr>
          <a:xfrm>
            <a:off x="9355016" y="160435"/>
            <a:ext cx="2763297" cy="574529"/>
          </a:xfrm>
          <a:prstGeom prst="snip2DiagRect">
            <a:avLst/>
          </a:prstGeom>
          <a:solidFill>
            <a:srgbClr val="764BCD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範疇三：促進家長身心健康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「親子相尊重，溝通能達到」</a:t>
            </a:r>
          </a:p>
        </p:txBody>
      </p:sp>
      <p:sp>
        <p:nvSpPr>
          <p:cNvPr id="7" name="投影片編號版面配置區 1">
            <a:extLst>
              <a:ext uri="{FF2B5EF4-FFF2-40B4-BE49-F238E27FC236}">
                <a16:creationId xmlns:a16="http://schemas.microsoft.com/office/drawing/2014/main" id="{A9EDF250-BE88-4BE9-9A6D-44AC86367D9B}"/>
              </a:ext>
            </a:extLst>
          </p:cNvPr>
          <p:cNvSpPr txBox="1">
            <a:spLocks/>
          </p:cNvSpPr>
          <p:nvPr/>
        </p:nvSpPr>
        <p:spPr>
          <a:xfrm>
            <a:off x="916764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0482D78-9449-4653-B554-7E2F4EFC8E21}" type="slidenum">
              <a:rPr lang="en-HK" smtClean="0">
                <a:solidFill>
                  <a:schemeClr val="tx1"/>
                </a:solidFill>
              </a:rPr>
              <a:pPr/>
              <a:t>4</a:t>
            </a:fld>
            <a:endParaRPr lang="en-HK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24C07C-734B-4938-967F-3992FB1728EE}"/>
              </a:ext>
            </a:extLst>
          </p:cNvPr>
          <p:cNvSpPr txBox="1"/>
          <p:nvPr/>
        </p:nvSpPr>
        <p:spPr>
          <a:xfrm>
            <a:off x="3642312" y="5804965"/>
            <a:ext cx="48574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altLang="zh-TW" dirty="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1800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動畫連結：</a:t>
            </a:r>
            <a:r>
              <a:rPr lang="en-US" altLang="zh-HK" sz="1800" u="sng" dirty="0">
                <a:solidFill>
                  <a:srgbClr val="467886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hlinkClick r:id="rId2"/>
              </a:rPr>
              <a:t> https://youtu.be/dSqXTBf8NIk</a:t>
            </a:r>
            <a:endParaRPr lang="en-US" altLang="zh-TW" sz="1200" dirty="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1319CB-B633-4106-8397-E655F20B7D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8894" y="3103606"/>
            <a:ext cx="3836410" cy="292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1502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747A20-18A4-F759-F259-B65C990B9F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標題 9">
            <a:extLst>
              <a:ext uri="{FF2B5EF4-FFF2-40B4-BE49-F238E27FC236}">
                <a16:creationId xmlns:a16="http://schemas.microsoft.com/office/drawing/2014/main" id="{8E7A8140-9068-D2C1-EBF7-D7F27A57C50F}"/>
              </a:ext>
            </a:extLst>
          </p:cNvPr>
          <p:cNvSpPr txBox="1">
            <a:spLocks/>
          </p:cNvSpPr>
          <p:nvPr/>
        </p:nvSpPr>
        <p:spPr>
          <a:xfrm>
            <a:off x="9428703" y="-191920"/>
            <a:ext cx="2763297" cy="528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n-HK" altLang="zh-TW" sz="15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投影片編號版面配置區 1">
            <a:extLst>
              <a:ext uri="{FF2B5EF4-FFF2-40B4-BE49-F238E27FC236}">
                <a16:creationId xmlns:a16="http://schemas.microsoft.com/office/drawing/2014/main" id="{04D9D5BA-5249-D402-0209-B5F823FA3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7648" y="6356350"/>
            <a:ext cx="2743200" cy="365125"/>
          </a:xfrm>
        </p:spPr>
        <p:txBody>
          <a:bodyPr/>
          <a:lstStyle/>
          <a:p>
            <a:fld id="{A0482D78-9449-4653-B554-7E2F4EFC8E21}" type="slidenum">
              <a:rPr lang="en-HK" smtClean="0">
                <a:solidFill>
                  <a:schemeClr val="tx1"/>
                </a:solidFill>
              </a:rPr>
              <a:t>40</a:t>
            </a:fld>
            <a:endParaRPr lang="en-HK">
              <a:solidFill>
                <a:schemeClr val="tx1"/>
              </a:solidFill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71B1DB07-F418-0929-59F3-45D8E4C3D550}"/>
              </a:ext>
            </a:extLst>
          </p:cNvPr>
          <p:cNvSpPr/>
          <p:nvPr/>
        </p:nvSpPr>
        <p:spPr>
          <a:xfrm>
            <a:off x="3775930" y="391447"/>
            <a:ext cx="4766722" cy="681463"/>
          </a:xfrm>
          <a:prstGeom prst="roundRect">
            <a:avLst/>
          </a:prstGeom>
          <a:solidFill>
            <a:srgbClr val="9E86E2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減壓方法有用嗎？</a:t>
            </a:r>
            <a:endParaRPr lang="zh-HK" altLang="en-US" sz="44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3" name="矩形: 剪去對角角落 12">
            <a:extLst>
              <a:ext uri="{FF2B5EF4-FFF2-40B4-BE49-F238E27FC236}">
                <a16:creationId xmlns:a16="http://schemas.microsoft.com/office/drawing/2014/main" id="{1BDC24C3-235D-43FC-91A0-8F1781986EFC}"/>
              </a:ext>
            </a:extLst>
          </p:cNvPr>
          <p:cNvSpPr/>
          <p:nvPr/>
        </p:nvSpPr>
        <p:spPr>
          <a:xfrm>
            <a:off x="9355016" y="160435"/>
            <a:ext cx="2763297" cy="574529"/>
          </a:xfrm>
          <a:prstGeom prst="snip2DiagRect">
            <a:avLst/>
          </a:prstGeom>
          <a:solidFill>
            <a:srgbClr val="764BCD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範疇三：促進家長身心健康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「親子相尊重，溝通能達到」</a:t>
            </a: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FC3765A1-D19D-4CC4-80C8-62688B3B57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4287" y="1250672"/>
            <a:ext cx="858533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新生精神康復會的經驗</a:t>
            </a:r>
            <a:endParaRPr kumimoji="0" lang="zh-TW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25</a:t>
            </a:r>
            <a:r>
              <a:rPr kumimoji="0" lang="zh-TW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位完成</a:t>
            </a:r>
            <a:r>
              <a:rPr kumimoji="0" lang="en-US" altLang="zh-TW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8</a:t>
            </a:r>
            <a:r>
              <a:rPr kumimoji="0" lang="zh-TW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節靜觀親職課堂的家長</a:t>
            </a:r>
            <a:endParaRPr kumimoji="0" lang="zh-TW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069B3D83-C1FA-4767-A071-ABAA1754441B}"/>
              </a:ext>
            </a:extLst>
          </p:cNvPr>
          <p:cNvGrpSpPr/>
          <p:nvPr/>
        </p:nvGrpSpPr>
        <p:grpSpPr>
          <a:xfrm>
            <a:off x="1064287" y="2256352"/>
            <a:ext cx="10406869" cy="3447234"/>
            <a:chOff x="986272" y="1798571"/>
            <a:chExt cx="10406869" cy="3447234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91374C23-7C3F-4F76-9A8D-3D0A42631035}"/>
                </a:ext>
              </a:extLst>
            </p:cNvPr>
            <p:cNvSpPr/>
            <p:nvPr/>
          </p:nvSpPr>
          <p:spPr>
            <a:xfrm>
              <a:off x="6171983" y="2193615"/>
              <a:ext cx="5208112" cy="305219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>
                <a:solidFill>
                  <a:srgbClr val="E9E0F8"/>
                </a:solidFill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C9813031-F64C-46C5-B2D9-FDFA7EF800CC}"/>
                </a:ext>
              </a:extLst>
            </p:cNvPr>
            <p:cNvSpPr/>
            <p:nvPr/>
          </p:nvSpPr>
          <p:spPr>
            <a:xfrm>
              <a:off x="1003997" y="1822899"/>
              <a:ext cx="5366207" cy="3399789"/>
            </a:xfrm>
            <a:prstGeom prst="rect">
              <a:avLst/>
            </a:prstGeom>
            <a:solidFill>
              <a:srgbClr val="E9E0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18" name="矩形: 圓角 17">
              <a:extLst>
                <a:ext uri="{FF2B5EF4-FFF2-40B4-BE49-F238E27FC236}">
                  <a16:creationId xmlns:a16="http://schemas.microsoft.com/office/drawing/2014/main" id="{243588A6-5698-4427-9286-B7D46DA152DA}"/>
                </a:ext>
              </a:extLst>
            </p:cNvPr>
            <p:cNvSpPr/>
            <p:nvPr/>
          </p:nvSpPr>
          <p:spPr>
            <a:xfrm>
              <a:off x="1175583" y="2647188"/>
              <a:ext cx="5044664" cy="414474"/>
            </a:xfrm>
            <a:prstGeom prst="roundRect">
              <a:avLst/>
            </a:prstGeom>
            <a:solidFill>
              <a:srgbClr val="D3C1F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tabLst>
                  <a:tab pos="4030663" algn="l"/>
                </a:tabLst>
              </a:pPr>
              <a:r>
                <a:rPr lang="en-US" altLang="zh-TW" dirty="0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52</a:t>
              </a:r>
              <a:r>
                <a:rPr lang="zh-TW" altLang="en-US" dirty="0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分</a:t>
              </a:r>
              <a:r>
                <a:rPr lang="zh-CN" altLang="en-US" dirty="0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（</a:t>
              </a:r>
              <a:r>
                <a:rPr lang="zh-TW" altLang="en-US" dirty="0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顯著的高壓力</a:t>
              </a:r>
              <a:r>
                <a:rPr lang="zh-CN" altLang="en-US" dirty="0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）</a:t>
              </a:r>
              <a:endParaRPr lang="en-US" altLang="zh-TW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19" name="矩形: 圓角 18">
              <a:extLst>
                <a:ext uri="{FF2B5EF4-FFF2-40B4-BE49-F238E27FC236}">
                  <a16:creationId xmlns:a16="http://schemas.microsoft.com/office/drawing/2014/main" id="{9FDC5A77-71FB-496A-A973-B962D024C0F7}"/>
                </a:ext>
              </a:extLst>
            </p:cNvPr>
            <p:cNvSpPr/>
            <p:nvPr/>
          </p:nvSpPr>
          <p:spPr>
            <a:xfrm>
              <a:off x="6541790" y="2641760"/>
              <a:ext cx="4735320" cy="40011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48</a:t>
              </a:r>
              <a:r>
                <a:rPr lang="zh-TW" altLang="en-US" dirty="0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分</a:t>
              </a:r>
              <a:r>
                <a:rPr lang="zh-CN" altLang="en-US" dirty="0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（</a:t>
              </a:r>
              <a:r>
                <a:rPr lang="zh-TW" altLang="en-US" dirty="0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接近正常至偏高</a:t>
              </a:r>
              <a:r>
                <a:rPr lang="zh-CN" altLang="en-US" dirty="0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）</a:t>
              </a:r>
              <a:endParaRPr lang="en-US" altLang="zh-TW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101B75FF-40BD-4943-84D6-BEADE92EFBFF}"/>
                </a:ext>
              </a:extLst>
            </p:cNvPr>
            <p:cNvSpPr/>
            <p:nvPr/>
          </p:nvSpPr>
          <p:spPr>
            <a:xfrm>
              <a:off x="6211384" y="2320762"/>
              <a:ext cx="18473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endParaRPr lang="en-HK" altLang="zh-TW" sz="2000" b="1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21" name="矩形: 圓角 20">
              <a:extLst>
                <a:ext uri="{FF2B5EF4-FFF2-40B4-BE49-F238E27FC236}">
                  <a16:creationId xmlns:a16="http://schemas.microsoft.com/office/drawing/2014/main" id="{7BD0E3A8-F67F-455E-BC7B-C3427DF0D209}"/>
                </a:ext>
              </a:extLst>
            </p:cNvPr>
            <p:cNvSpPr/>
            <p:nvPr/>
          </p:nvSpPr>
          <p:spPr>
            <a:xfrm>
              <a:off x="1009351" y="4141066"/>
              <a:ext cx="10376097" cy="337059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b="1" u="sng">
                  <a:solidFill>
                    <a:srgbClr val="00206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子女情緒行為</a:t>
              </a:r>
            </a:p>
          </p:txBody>
        </p:sp>
        <p:sp>
          <p:nvSpPr>
            <p:cNvPr id="22" name="矩形: 圓角 21">
              <a:extLst>
                <a:ext uri="{FF2B5EF4-FFF2-40B4-BE49-F238E27FC236}">
                  <a16:creationId xmlns:a16="http://schemas.microsoft.com/office/drawing/2014/main" id="{31D1FC0E-9D02-4818-9644-C8B08E719722}"/>
                </a:ext>
              </a:extLst>
            </p:cNvPr>
            <p:cNvSpPr/>
            <p:nvPr/>
          </p:nvSpPr>
          <p:spPr>
            <a:xfrm>
              <a:off x="996981" y="3146394"/>
              <a:ext cx="10393821" cy="337059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b="1" u="sng">
                  <a:solidFill>
                    <a:srgbClr val="00206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抑鬱及焦慮症狀</a:t>
              </a:r>
            </a:p>
          </p:txBody>
        </p:sp>
        <p:sp>
          <p:nvSpPr>
            <p:cNvPr id="23" name="矩形: 圓角 22">
              <a:extLst>
                <a:ext uri="{FF2B5EF4-FFF2-40B4-BE49-F238E27FC236}">
                  <a16:creationId xmlns:a16="http://schemas.microsoft.com/office/drawing/2014/main" id="{1917B980-0E28-4762-AFDD-69886D04402B}"/>
                </a:ext>
              </a:extLst>
            </p:cNvPr>
            <p:cNvSpPr/>
            <p:nvPr/>
          </p:nvSpPr>
          <p:spPr>
            <a:xfrm>
              <a:off x="1001658" y="2194826"/>
              <a:ext cx="10376097" cy="337059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b="1" u="sng">
                  <a:solidFill>
                    <a:srgbClr val="00206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壓力水平</a:t>
              </a:r>
            </a:p>
          </p:txBody>
        </p:sp>
        <p:sp>
          <p:nvSpPr>
            <p:cNvPr id="24" name="矩形: 圓角 23">
              <a:extLst>
                <a:ext uri="{FF2B5EF4-FFF2-40B4-BE49-F238E27FC236}">
                  <a16:creationId xmlns:a16="http://schemas.microsoft.com/office/drawing/2014/main" id="{652D19AD-680A-44CD-88B5-19863D9779FA}"/>
                </a:ext>
              </a:extLst>
            </p:cNvPr>
            <p:cNvSpPr/>
            <p:nvPr/>
          </p:nvSpPr>
          <p:spPr>
            <a:xfrm>
              <a:off x="986272" y="1798571"/>
              <a:ext cx="5392070" cy="395043"/>
            </a:xfrm>
            <a:prstGeom prst="roundRect">
              <a:avLst>
                <a:gd name="adj" fmla="val 0"/>
              </a:avLst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b="1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參與前</a:t>
              </a:r>
            </a:p>
          </p:txBody>
        </p:sp>
        <p:sp>
          <p:nvSpPr>
            <p:cNvPr id="25" name="矩形: 圓角 24">
              <a:extLst>
                <a:ext uri="{FF2B5EF4-FFF2-40B4-BE49-F238E27FC236}">
                  <a16:creationId xmlns:a16="http://schemas.microsoft.com/office/drawing/2014/main" id="{DFF92B67-0B4E-4951-BC1E-662AC447A186}"/>
                </a:ext>
              </a:extLst>
            </p:cNvPr>
            <p:cNvSpPr/>
            <p:nvPr/>
          </p:nvSpPr>
          <p:spPr>
            <a:xfrm>
              <a:off x="6368580" y="1799783"/>
              <a:ext cx="5024561" cy="395043"/>
            </a:xfrm>
            <a:prstGeom prst="roundRect">
              <a:avLst>
                <a:gd name="adj" fmla="val 0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b="1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參與後</a:t>
              </a:r>
            </a:p>
          </p:txBody>
        </p:sp>
        <p:sp>
          <p:nvSpPr>
            <p:cNvPr id="26" name="矩形: 圓角 25">
              <a:extLst>
                <a:ext uri="{FF2B5EF4-FFF2-40B4-BE49-F238E27FC236}">
                  <a16:creationId xmlns:a16="http://schemas.microsoft.com/office/drawing/2014/main" id="{BFC4630E-A213-476B-ACF9-4EA48A478C73}"/>
                </a:ext>
              </a:extLst>
            </p:cNvPr>
            <p:cNvSpPr/>
            <p:nvPr/>
          </p:nvSpPr>
          <p:spPr>
            <a:xfrm>
              <a:off x="1159975" y="3586168"/>
              <a:ext cx="5044664" cy="414474"/>
            </a:xfrm>
            <a:prstGeom prst="roundRect">
              <a:avLst/>
            </a:prstGeom>
            <a:solidFill>
              <a:srgbClr val="D3C1F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tabLst>
                  <a:tab pos="4030663" algn="l"/>
                </a:tabLst>
              </a:pPr>
              <a:r>
                <a:rPr lang="en-US" altLang="zh-TW" dirty="0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7</a:t>
              </a:r>
              <a:r>
                <a:rPr lang="zh-TW" altLang="en-US" dirty="0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分</a:t>
              </a:r>
              <a:r>
                <a:rPr lang="zh-CN" altLang="en-US" dirty="0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（</a:t>
              </a:r>
              <a:r>
                <a:rPr lang="zh-TW" altLang="en-US" dirty="0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輕度情緒困擾</a:t>
              </a:r>
              <a:r>
                <a:rPr lang="zh-CN" altLang="en-US" dirty="0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）</a:t>
              </a:r>
              <a:endParaRPr lang="en-US" altLang="zh-TW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27" name="矩形: 圓角 26">
              <a:extLst>
                <a:ext uri="{FF2B5EF4-FFF2-40B4-BE49-F238E27FC236}">
                  <a16:creationId xmlns:a16="http://schemas.microsoft.com/office/drawing/2014/main" id="{250AF525-C17F-48F9-A319-CCA7ABCF2EED}"/>
                </a:ext>
              </a:extLst>
            </p:cNvPr>
            <p:cNvSpPr/>
            <p:nvPr/>
          </p:nvSpPr>
          <p:spPr>
            <a:xfrm>
              <a:off x="6560793" y="3608312"/>
              <a:ext cx="4735320" cy="40011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5</a:t>
              </a:r>
              <a:r>
                <a:rPr lang="zh-TW" altLang="en-US" dirty="0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分</a:t>
              </a:r>
              <a:r>
                <a:rPr lang="zh-CN" altLang="en-US" dirty="0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（</a:t>
              </a:r>
              <a:r>
                <a:rPr lang="zh-TW" altLang="en-US" dirty="0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正常程度</a:t>
              </a:r>
              <a:r>
                <a:rPr lang="zh-CN" altLang="en-US" dirty="0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）</a:t>
              </a:r>
              <a:endParaRPr lang="en-US" altLang="zh-TW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28" name="矩形: 圓角 27">
              <a:extLst>
                <a:ext uri="{FF2B5EF4-FFF2-40B4-BE49-F238E27FC236}">
                  <a16:creationId xmlns:a16="http://schemas.microsoft.com/office/drawing/2014/main" id="{9966D066-FCA9-4FE2-B9A9-E71A6CECC843}"/>
                </a:ext>
              </a:extLst>
            </p:cNvPr>
            <p:cNvSpPr/>
            <p:nvPr/>
          </p:nvSpPr>
          <p:spPr>
            <a:xfrm>
              <a:off x="1152735" y="4616236"/>
              <a:ext cx="5044664" cy="414474"/>
            </a:xfrm>
            <a:prstGeom prst="roundRect">
              <a:avLst/>
            </a:prstGeom>
            <a:solidFill>
              <a:srgbClr val="D3C1F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tabLst>
                  <a:tab pos="4030663" algn="l"/>
                </a:tabLst>
              </a:pPr>
              <a:r>
                <a:rPr lang="en-US" altLang="zh-TW" dirty="0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18</a:t>
              </a:r>
              <a:r>
                <a:rPr lang="zh-TW" altLang="en-US" dirty="0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分</a:t>
              </a:r>
              <a:r>
                <a:rPr lang="zh-CN" altLang="en-US" dirty="0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（</a:t>
              </a:r>
              <a:r>
                <a:rPr lang="zh-TW" altLang="en-US" dirty="0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正常與異常的臨界點</a:t>
              </a:r>
              <a:r>
                <a:rPr lang="zh-CN" altLang="en-US" dirty="0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）</a:t>
              </a:r>
              <a:endParaRPr lang="en-US" altLang="zh-TW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29" name="矩形: 圓角 28">
              <a:extLst>
                <a:ext uri="{FF2B5EF4-FFF2-40B4-BE49-F238E27FC236}">
                  <a16:creationId xmlns:a16="http://schemas.microsoft.com/office/drawing/2014/main" id="{9089011C-E798-4416-807F-804DA0F264D5}"/>
                </a:ext>
              </a:extLst>
            </p:cNvPr>
            <p:cNvSpPr/>
            <p:nvPr/>
          </p:nvSpPr>
          <p:spPr>
            <a:xfrm>
              <a:off x="6560793" y="4610769"/>
              <a:ext cx="4735320" cy="40011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16</a:t>
              </a:r>
              <a:r>
                <a:rPr lang="zh-TW" altLang="en-US" dirty="0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分</a:t>
              </a:r>
              <a:r>
                <a:rPr lang="zh-CN" altLang="en-US" dirty="0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（</a:t>
              </a:r>
              <a:r>
                <a:rPr lang="zh-TW" altLang="en-US" dirty="0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正常程度</a:t>
              </a:r>
              <a:r>
                <a:rPr lang="zh-CN" altLang="en-US" dirty="0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）</a:t>
              </a:r>
              <a:endParaRPr lang="en-US" altLang="zh-TW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</p:grpSp>
      <p:sp>
        <p:nvSpPr>
          <p:cNvPr id="14" name="矩形 13">
            <a:extLst>
              <a:ext uri="{FF2B5EF4-FFF2-40B4-BE49-F238E27FC236}">
                <a16:creationId xmlns:a16="http://schemas.microsoft.com/office/drawing/2014/main" id="{90C95336-09CA-49FD-A79D-79488BA6AD80}"/>
              </a:ext>
            </a:extLst>
          </p:cNvPr>
          <p:cNvSpPr/>
          <p:nvPr/>
        </p:nvSpPr>
        <p:spPr>
          <a:xfrm>
            <a:off x="2236092" y="5921174"/>
            <a:ext cx="812434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TW" sz="3000" b="1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#</a:t>
            </a:r>
            <a:r>
              <a:rPr lang="zh-TW" altLang="en-US" sz="3000" b="1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減壓活動對家長和子女的情緒皆有</a:t>
            </a:r>
            <a:r>
              <a:rPr lang="zh-TW" altLang="en-US" sz="3000" b="1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正面</a:t>
            </a:r>
            <a:r>
              <a:rPr lang="zh-TW" altLang="en-US" sz="3000" b="1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的幫助</a:t>
            </a:r>
            <a:endParaRPr lang="zh-TW" altLang="en-US" sz="30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384058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2A0296-E7EF-4292-BA99-4E89BD0C2B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標題 9">
            <a:extLst>
              <a:ext uri="{FF2B5EF4-FFF2-40B4-BE49-F238E27FC236}">
                <a16:creationId xmlns:a16="http://schemas.microsoft.com/office/drawing/2014/main" id="{9AC32855-A7F2-675A-E609-0793B18B83DC}"/>
              </a:ext>
            </a:extLst>
          </p:cNvPr>
          <p:cNvSpPr txBox="1">
            <a:spLocks/>
          </p:cNvSpPr>
          <p:nvPr/>
        </p:nvSpPr>
        <p:spPr>
          <a:xfrm>
            <a:off x="9428703" y="-191920"/>
            <a:ext cx="2763297" cy="528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n-HK" altLang="zh-TW" sz="15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投影片編號版面配置區 1">
            <a:extLst>
              <a:ext uri="{FF2B5EF4-FFF2-40B4-BE49-F238E27FC236}">
                <a16:creationId xmlns:a16="http://schemas.microsoft.com/office/drawing/2014/main" id="{2925EB12-6188-4BD9-4C92-B514C9B99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7648" y="6356350"/>
            <a:ext cx="2743200" cy="365125"/>
          </a:xfrm>
        </p:spPr>
        <p:txBody>
          <a:bodyPr/>
          <a:lstStyle/>
          <a:p>
            <a:fld id="{A0482D78-9449-4653-B554-7E2F4EFC8E21}" type="slidenum">
              <a:rPr lang="en-HK" smtClean="0">
                <a:solidFill>
                  <a:schemeClr val="tx1"/>
                </a:solidFill>
              </a:rPr>
              <a:t>41</a:t>
            </a:fld>
            <a:endParaRPr lang="en-HK">
              <a:solidFill>
                <a:schemeClr val="tx1"/>
              </a:solidFill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474D18D5-BCF0-36A5-A8B5-5A736D823B5A}"/>
              </a:ext>
            </a:extLst>
          </p:cNvPr>
          <p:cNvSpPr/>
          <p:nvPr/>
        </p:nvSpPr>
        <p:spPr>
          <a:xfrm>
            <a:off x="1532801" y="802242"/>
            <a:ext cx="8759222" cy="805842"/>
          </a:xfrm>
          <a:prstGeom prst="roundRect">
            <a:avLst/>
          </a:prstGeom>
          <a:solidFill>
            <a:srgbClr val="9E86E2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尋求專業支援</a:t>
            </a:r>
            <a:endParaRPr lang="zh-HK" altLang="en-US" sz="44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0" name="內容版面配置區 2">
            <a:extLst>
              <a:ext uri="{FF2B5EF4-FFF2-40B4-BE49-F238E27FC236}">
                <a16:creationId xmlns:a16="http://schemas.microsoft.com/office/drawing/2014/main" id="{223CE004-71B1-0192-FDBF-F129764622E8}"/>
              </a:ext>
            </a:extLst>
          </p:cNvPr>
          <p:cNvSpPr txBox="1">
            <a:spLocks/>
          </p:cNvSpPr>
          <p:nvPr/>
        </p:nvSpPr>
        <p:spPr>
          <a:xfrm>
            <a:off x="1465585" y="1904951"/>
            <a:ext cx="9073663" cy="3846004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b="1" dirty="0">
                <a:solidFill>
                  <a:schemeClr val="accent1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家長如認為有需要，亦可尋求專業人士的協助，例如：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zh-TW" altLang="en-US" b="1" dirty="0">
                <a:solidFill>
                  <a:schemeClr val="accent1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所屬學校社工</a:t>
            </a:r>
            <a:endParaRPr lang="en-US" altLang="zh-TW" b="1" dirty="0">
              <a:solidFill>
                <a:schemeClr val="accent1">
                  <a:lumMod val="5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zh-TW" altLang="en-US" b="1" dirty="0">
                <a:solidFill>
                  <a:schemeClr val="accent1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各區家庭綜合服務中心</a:t>
            </a:r>
            <a:r>
              <a:rPr lang="en-US" altLang="zh-TW" sz="1600" b="1" dirty="0">
                <a:solidFill>
                  <a:schemeClr val="accent1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https://www.swd.gov.hk/tc/pubsvc/family/cat_family/ifs/ 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zh-TW" altLang="en-US" b="1" dirty="0">
                <a:solidFill>
                  <a:schemeClr val="accent1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各區社區精神健康綜合服務中心</a:t>
            </a:r>
            <a:r>
              <a:rPr lang="en-US" altLang="zh-TW" sz="1600" b="1" dirty="0">
                <a:solidFill>
                  <a:schemeClr val="accent1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https://www.swd.gov.hk/tc/pubsvc/rehab/cat_supportcom/centrebase/iccmw/</a:t>
            </a:r>
          </a:p>
          <a:p>
            <a:pPr marL="0" indent="0">
              <a:buNone/>
            </a:pPr>
            <a:endParaRPr lang="zh-TW" altLang="en-US" b="1" dirty="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7" name="圖片 6" descr="一張含有 文字, 螢幕擷取畫面, 網頁, 網站 的圖片&#10;&#10;AI 產生的內容可能不正確。">
            <a:extLst>
              <a:ext uri="{FF2B5EF4-FFF2-40B4-BE49-F238E27FC236}">
                <a16:creationId xmlns:a16="http://schemas.microsoft.com/office/drawing/2014/main" id="{76CF5C50-410E-B526-1912-3C322C861B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31" y="2778071"/>
            <a:ext cx="3814582" cy="22438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矩形: 剪去對角角落 7">
            <a:extLst>
              <a:ext uri="{FF2B5EF4-FFF2-40B4-BE49-F238E27FC236}">
                <a16:creationId xmlns:a16="http://schemas.microsoft.com/office/drawing/2014/main" id="{DB340AA0-B710-43DE-965D-BB40F4267C26}"/>
              </a:ext>
            </a:extLst>
          </p:cNvPr>
          <p:cNvSpPr/>
          <p:nvPr/>
        </p:nvSpPr>
        <p:spPr>
          <a:xfrm>
            <a:off x="9355016" y="160435"/>
            <a:ext cx="2763297" cy="574529"/>
          </a:xfrm>
          <a:prstGeom prst="snip2DiagRect">
            <a:avLst/>
          </a:prstGeom>
          <a:solidFill>
            <a:srgbClr val="764BCD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範疇三：促進家長身心健康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「親子相尊重，溝通能達到」</a:t>
            </a:r>
          </a:p>
        </p:txBody>
      </p:sp>
    </p:spTree>
    <p:extLst>
      <p:ext uri="{BB962C8B-B14F-4D97-AF65-F5344CB8AC3E}">
        <p14:creationId xmlns:p14="http://schemas.microsoft.com/office/powerpoint/2010/main" val="42927613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圓角 6">
            <a:extLst>
              <a:ext uri="{FF2B5EF4-FFF2-40B4-BE49-F238E27FC236}">
                <a16:creationId xmlns:a16="http://schemas.microsoft.com/office/drawing/2014/main" id="{677AC795-C647-420C-B70D-9A5D500BBFC9}"/>
              </a:ext>
            </a:extLst>
          </p:cNvPr>
          <p:cNvSpPr/>
          <p:nvPr/>
        </p:nvSpPr>
        <p:spPr>
          <a:xfrm>
            <a:off x="751219" y="431041"/>
            <a:ext cx="8576107" cy="1529160"/>
          </a:xfrm>
          <a:prstGeom prst="roundRect">
            <a:avLst/>
          </a:prstGeom>
          <a:solidFill>
            <a:srgbClr val="9E86E2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愛笑瑜伽練習 </a:t>
            </a:r>
            <a:r>
              <a:rPr lang="en-US" altLang="zh-TW" sz="4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 </a:t>
            </a:r>
            <a:r>
              <a:rPr lang="zh-TW" altLang="en-US" sz="4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意象鬆弛練習</a:t>
            </a:r>
          </a:p>
        </p:txBody>
      </p:sp>
      <p:sp>
        <p:nvSpPr>
          <p:cNvPr id="8" name="矩形: 剪去對角角落 7">
            <a:extLst>
              <a:ext uri="{FF2B5EF4-FFF2-40B4-BE49-F238E27FC236}">
                <a16:creationId xmlns:a16="http://schemas.microsoft.com/office/drawing/2014/main" id="{24010A02-0C21-48A9-B2F1-16E580B51112}"/>
              </a:ext>
            </a:extLst>
          </p:cNvPr>
          <p:cNvSpPr/>
          <p:nvPr/>
        </p:nvSpPr>
        <p:spPr>
          <a:xfrm>
            <a:off x="9355016" y="160435"/>
            <a:ext cx="2763297" cy="574529"/>
          </a:xfrm>
          <a:prstGeom prst="snip2DiagRect">
            <a:avLst/>
          </a:prstGeom>
          <a:solidFill>
            <a:srgbClr val="764BCD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範疇三：促進家長身心健康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「親子相尊重，溝通能達到」</a:t>
            </a:r>
          </a:p>
        </p:txBody>
      </p:sp>
      <p:sp>
        <p:nvSpPr>
          <p:cNvPr id="11" name="投影片編號版面配置區 1">
            <a:extLst>
              <a:ext uri="{FF2B5EF4-FFF2-40B4-BE49-F238E27FC236}">
                <a16:creationId xmlns:a16="http://schemas.microsoft.com/office/drawing/2014/main" id="{B23B90B4-FD74-465E-A94A-A4C73A5B6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7648" y="6356350"/>
            <a:ext cx="2743200" cy="365125"/>
          </a:xfrm>
        </p:spPr>
        <p:txBody>
          <a:bodyPr/>
          <a:lstStyle/>
          <a:p>
            <a:fld id="{A0482D78-9449-4653-B554-7E2F4EFC8E21}" type="slidenum">
              <a:rPr lang="en-HK" smtClean="0">
                <a:solidFill>
                  <a:schemeClr val="tx1"/>
                </a:solidFill>
              </a:rPr>
              <a:t>42</a:t>
            </a:fld>
            <a:endParaRPr lang="en-HK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8AD79B-8DE8-45D6-A837-6C143EDC5BF5}"/>
              </a:ext>
            </a:extLst>
          </p:cNvPr>
          <p:cNvSpPr txBox="1"/>
          <p:nvPr/>
        </p:nvSpPr>
        <p:spPr>
          <a:xfrm>
            <a:off x="778909" y="5686311"/>
            <a:ext cx="32850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1800" u="sng" dirty="0">
                <a:solidFill>
                  <a:srgbClr val="000000"/>
                </a:solidFill>
                <a:effectLst/>
                <a:latin typeface="Aptos"/>
                <a:ea typeface="Times New Roman" panose="02020603050405020304" pitchFamily="18" charset="0"/>
                <a:cs typeface="Calibri" panose="020F0502020204030204" pitchFamily="34" charset="0"/>
                <a:hlinkClick r:id="rId2"/>
              </a:rPr>
              <a:t>https://youtu.be/wCdSVoZGlto</a:t>
            </a:r>
            <a:endParaRPr lang="zh-HK" altLang="en-US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0C2944C3-2E0F-406F-8B45-155A5AD1C292}"/>
              </a:ext>
            </a:extLst>
          </p:cNvPr>
          <p:cNvSpPr txBox="1"/>
          <p:nvPr/>
        </p:nvSpPr>
        <p:spPr>
          <a:xfrm>
            <a:off x="778909" y="6196126"/>
            <a:ext cx="3432873" cy="369332"/>
          </a:xfrm>
          <a:prstGeom prst="rect">
            <a:avLst/>
          </a:prstGeom>
          <a:solidFill>
            <a:srgbClr val="E9D6FE"/>
          </a:solidFill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由已受訓合資格人員示範及帶領</a:t>
            </a:r>
            <a:endParaRPr lang="zh-HK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0F60D4-7B7A-49F3-B42D-6DAA3C66AB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1273" y="2190338"/>
            <a:ext cx="5126182" cy="339526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319578B-9764-4AE6-9549-44A3474F9F92}"/>
              </a:ext>
            </a:extLst>
          </p:cNvPr>
          <p:cNvSpPr txBox="1"/>
          <p:nvPr/>
        </p:nvSpPr>
        <p:spPr>
          <a:xfrm>
            <a:off x="5794236" y="5640840"/>
            <a:ext cx="32850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dirty="0">
                <a:hlinkClick r:id="rId4"/>
              </a:rPr>
              <a:t>https://youtu.be/jCGr03HwsUE</a:t>
            </a:r>
            <a:endParaRPr lang="zh-HK" alt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563465-24A5-4D0B-8A4D-14B98CB718C2}"/>
              </a:ext>
            </a:extLst>
          </p:cNvPr>
          <p:cNvSpPr txBox="1"/>
          <p:nvPr/>
        </p:nvSpPr>
        <p:spPr>
          <a:xfrm>
            <a:off x="778909" y="2190338"/>
            <a:ext cx="23999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chemeClr val="bg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愛笑瑜伽練習</a:t>
            </a:r>
            <a:endParaRPr lang="zh-HK" altLang="en-US" sz="2800" b="1" dirty="0">
              <a:solidFill>
                <a:schemeClr val="bg1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sp>
        <p:nvSpPr>
          <p:cNvPr id="13" name="文字方塊 2">
            <a:extLst>
              <a:ext uri="{FF2B5EF4-FFF2-40B4-BE49-F238E27FC236}">
                <a16:creationId xmlns:a16="http://schemas.microsoft.com/office/drawing/2014/main" id="{5D4D281A-85B3-4A74-84C0-0FAD0C4780DD}"/>
              </a:ext>
            </a:extLst>
          </p:cNvPr>
          <p:cNvSpPr txBox="1"/>
          <p:nvPr/>
        </p:nvSpPr>
        <p:spPr>
          <a:xfrm>
            <a:off x="5794236" y="6189785"/>
            <a:ext cx="4427450" cy="369332"/>
          </a:xfrm>
          <a:prstGeom prst="rect">
            <a:avLst/>
          </a:prstGeom>
          <a:solidFill>
            <a:srgbClr val="E9D6FE"/>
          </a:solidFill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旁白：</a:t>
            </a:r>
            <a:r>
              <a:rPr lang="zh-HK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衞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生署學生健康服務臨床心理學家</a:t>
            </a:r>
            <a:endParaRPr lang="zh-HK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AD76AB0-D8B9-4942-B9D6-B33188CBB8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910" y="2236582"/>
            <a:ext cx="4578182" cy="339526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2C6BC25-01DC-4533-910D-F19A5B445706}"/>
              </a:ext>
            </a:extLst>
          </p:cNvPr>
          <p:cNvSpPr txBox="1"/>
          <p:nvPr/>
        </p:nvSpPr>
        <p:spPr>
          <a:xfrm>
            <a:off x="778908" y="2271517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愛笑瑜伽練習</a:t>
            </a:r>
            <a:endParaRPr lang="zh-HK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0134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6F481F-CA9D-F97B-252B-59E48BE122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圓角化同側角落 9">
            <a:extLst>
              <a:ext uri="{FF2B5EF4-FFF2-40B4-BE49-F238E27FC236}">
                <a16:creationId xmlns:a16="http://schemas.microsoft.com/office/drawing/2014/main" id="{52FFD59B-BAA5-0D0D-27ED-24D39355697C}"/>
              </a:ext>
            </a:extLst>
          </p:cNvPr>
          <p:cNvSpPr/>
          <p:nvPr/>
        </p:nvSpPr>
        <p:spPr>
          <a:xfrm rot="5400000">
            <a:off x="3472567" y="-214482"/>
            <a:ext cx="1313970" cy="8259101"/>
          </a:xfrm>
          <a:prstGeom prst="round2Same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4" name="矩形: 圓角化同側角落 3">
            <a:extLst>
              <a:ext uri="{FF2B5EF4-FFF2-40B4-BE49-F238E27FC236}">
                <a16:creationId xmlns:a16="http://schemas.microsoft.com/office/drawing/2014/main" id="{3D3562BD-5EF9-E5E7-0306-7FB1BF920805}"/>
              </a:ext>
            </a:extLst>
          </p:cNvPr>
          <p:cNvSpPr/>
          <p:nvPr/>
        </p:nvSpPr>
        <p:spPr>
          <a:xfrm rot="5400000">
            <a:off x="3473488" y="-777757"/>
            <a:ext cx="1518600" cy="8465575"/>
          </a:xfrm>
          <a:prstGeom prst="round2SameRect">
            <a:avLst/>
          </a:prstGeom>
          <a:solidFill>
            <a:srgbClr val="9C81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zh-TW" altLang="en-US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環節五</a:t>
            </a:r>
            <a:endParaRPr lang="en-HK" altLang="zh-TW" sz="44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TW" altLang="en-US" sz="35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父母親在培育青少年子女上的不同角色</a:t>
            </a:r>
            <a:endParaRPr lang="en-HK" altLang="zh-TW" sz="35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299B1096-03D0-B2DD-FB62-6BAEE6579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7648" y="6356350"/>
            <a:ext cx="2743200" cy="365125"/>
          </a:xfrm>
        </p:spPr>
        <p:txBody>
          <a:bodyPr/>
          <a:lstStyle/>
          <a:p>
            <a:fld id="{A0482D78-9449-4653-B554-7E2F4EFC8E21}" type="slidenum">
              <a:rPr lang="en-HK" smtClean="0">
                <a:solidFill>
                  <a:schemeClr val="tx1"/>
                </a:solidFill>
              </a:rPr>
              <a:t>43</a:t>
            </a:fld>
            <a:endParaRPr lang="en-HK">
              <a:solidFill>
                <a:schemeClr val="tx1"/>
              </a:solidFill>
            </a:endParaRPr>
          </a:p>
        </p:txBody>
      </p:sp>
      <p:sp>
        <p:nvSpPr>
          <p:cNvPr id="6" name="矩形: 剪去對角角落 5">
            <a:extLst>
              <a:ext uri="{FF2B5EF4-FFF2-40B4-BE49-F238E27FC236}">
                <a16:creationId xmlns:a16="http://schemas.microsoft.com/office/drawing/2014/main" id="{BCCD9312-6F2E-4BCE-95FF-8EB0F7460B71}"/>
              </a:ext>
            </a:extLst>
          </p:cNvPr>
          <p:cNvSpPr/>
          <p:nvPr/>
        </p:nvSpPr>
        <p:spPr>
          <a:xfrm>
            <a:off x="9355016" y="160435"/>
            <a:ext cx="2763297" cy="574529"/>
          </a:xfrm>
          <a:prstGeom prst="snip2DiagRect">
            <a:avLst/>
          </a:prstGeom>
          <a:solidFill>
            <a:srgbClr val="764BCD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範疇三：促進家長身心健康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「親子相尊重，溝通能達到」</a:t>
            </a:r>
          </a:p>
        </p:txBody>
      </p:sp>
    </p:spTree>
    <p:extLst>
      <p:ext uri="{BB962C8B-B14F-4D97-AF65-F5344CB8AC3E}">
        <p14:creationId xmlns:p14="http://schemas.microsoft.com/office/powerpoint/2010/main" val="20660061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圓角 7">
            <a:extLst>
              <a:ext uri="{FF2B5EF4-FFF2-40B4-BE49-F238E27FC236}">
                <a16:creationId xmlns:a16="http://schemas.microsoft.com/office/drawing/2014/main" id="{6E7CF11B-66DA-4035-A757-57A70D942D19}"/>
              </a:ext>
            </a:extLst>
          </p:cNvPr>
          <p:cNvSpPr/>
          <p:nvPr/>
        </p:nvSpPr>
        <p:spPr>
          <a:xfrm>
            <a:off x="2083683" y="874201"/>
            <a:ext cx="9270117" cy="805842"/>
          </a:xfrm>
          <a:prstGeom prst="roundRect">
            <a:avLst/>
          </a:prstGeom>
          <a:solidFill>
            <a:srgbClr val="9E86E2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父親和母親在培育子女上的分工模式</a:t>
            </a:r>
            <a:endParaRPr lang="zh-HK" altLang="en-US" sz="44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矩形: 剪去對角角落 8">
            <a:extLst>
              <a:ext uri="{FF2B5EF4-FFF2-40B4-BE49-F238E27FC236}">
                <a16:creationId xmlns:a16="http://schemas.microsoft.com/office/drawing/2014/main" id="{5FA6DD85-028E-4CB5-B05D-686AA6E7678E}"/>
              </a:ext>
            </a:extLst>
          </p:cNvPr>
          <p:cNvSpPr/>
          <p:nvPr/>
        </p:nvSpPr>
        <p:spPr>
          <a:xfrm>
            <a:off x="9355016" y="160435"/>
            <a:ext cx="2763297" cy="574529"/>
          </a:xfrm>
          <a:prstGeom prst="snip2DiagRect">
            <a:avLst/>
          </a:prstGeom>
          <a:solidFill>
            <a:srgbClr val="764BCD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範疇三：促進家長身心健康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「親子相尊重，溝通能達到」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41A0F9A-96E0-43E1-AD53-435EAC438512}"/>
              </a:ext>
            </a:extLst>
          </p:cNvPr>
          <p:cNvSpPr/>
          <p:nvPr/>
        </p:nvSpPr>
        <p:spPr>
          <a:xfrm>
            <a:off x="977058" y="1828049"/>
            <a:ext cx="90720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zh-TW" altLang="en-US" sz="3200" kern="10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家中父親和母親在培育子女上的分工模式是怎樣？</a:t>
            </a:r>
            <a:endParaRPr lang="en-HK" altLang="zh-TW" sz="3200" kern="100"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7E800B8D-2340-47BA-8286-B1D2E88B33EE}"/>
              </a:ext>
            </a:extLst>
          </p:cNvPr>
          <p:cNvSpPr/>
          <p:nvPr/>
        </p:nvSpPr>
        <p:spPr>
          <a:xfrm>
            <a:off x="473957" y="874201"/>
            <a:ext cx="1402468" cy="805842"/>
          </a:xfrm>
          <a:prstGeom prst="roundRect">
            <a:avLst/>
          </a:prstGeom>
          <a:solidFill>
            <a:srgbClr val="9E86E2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訪問</a:t>
            </a:r>
            <a:endParaRPr lang="zh-HK" altLang="en-US" sz="44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BAAC796C-9329-4673-AB80-58EC543DC8EA}"/>
              </a:ext>
            </a:extLst>
          </p:cNvPr>
          <p:cNvSpPr/>
          <p:nvPr/>
        </p:nvSpPr>
        <p:spPr>
          <a:xfrm>
            <a:off x="1340952" y="2390074"/>
            <a:ext cx="8798768" cy="580031"/>
          </a:xfrm>
          <a:prstGeom prst="roundRect">
            <a:avLst/>
          </a:prstGeom>
          <a:solidFill>
            <a:srgbClr val="E9E0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7C7C4CE9-E60B-40C5-9E00-5F9DE026DE58}"/>
              </a:ext>
            </a:extLst>
          </p:cNvPr>
          <p:cNvGrpSpPr/>
          <p:nvPr/>
        </p:nvGrpSpPr>
        <p:grpSpPr>
          <a:xfrm>
            <a:off x="1340952" y="2484311"/>
            <a:ext cx="8798768" cy="3954467"/>
            <a:chOff x="1249824" y="2395032"/>
            <a:chExt cx="8798768" cy="3954467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21A7D56-6184-4D40-B203-15C1A781D73B}"/>
                </a:ext>
              </a:extLst>
            </p:cNvPr>
            <p:cNvSpPr/>
            <p:nvPr/>
          </p:nvSpPr>
          <p:spPr>
            <a:xfrm>
              <a:off x="1374233" y="2395032"/>
              <a:ext cx="741161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buFont typeface="+mj-lt"/>
                <a:buAutoNum type="alphaLcParenR"/>
              </a:pPr>
              <a:r>
                <a:rPr lang="zh-TW" altLang="en-US" sz="240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  一位家長採用權威方式，另一位家長採用溺愛方式</a:t>
              </a:r>
            </a:p>
          </p:txBody>
        </p:sp>
        <p:sp>
          <p:nvSpPr>
            <p:cNvPr id="15" name="矩形: 圓角 14">
              <a:extLst>
                <a:ext uri="{FF2B5EF4-FFF2-40B4-BE49-F238E27FC236}">
                  <a16:creationId xmlns:a16="http://schemas.microsoft.com/office/drawing/2014/main" id="{843A722B-C9CF-4D00-8E19-B9382386873F}"/>
                </a:ext>
              </a:extLst>
            </p:cNvPr>
            <p:cNvSpPr/>
            <p:nvPr/>
          </p:nvSpPr>
          <p:spPr>
            <a:xfrm>
              <a:off x="1249824" y="2975266"/>
              <a:ext cx="8798768" cy="580031"/>
            </a:xfrm>
            <a:prstGeom prst="roundRect">
              <a:avLst/>
            </a:prstGeom>
            <a:solidFill>
              <a:srgbClr val="E9E0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F4651768-4E6B-4DB4-AFB9-C484AFAAB31D}"/>
                </a:ext>
              </a:extLst>
            </p:cNvPr>
            <p:cNvSpPr/>
            <p:nvPr/>
          </p:nvSpPr>
          <p:spPr>
            <a:xfrm>
              <a:off x="1374233" y="3034719"/>
              <a:ext cx="517160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just">
                <a:spcAft>
                  <a:spcPts val="0"/>
                </a:spcAft>
              </a:pPr>
              <a:r>
                <a:rPr lang="en-US" altLang="zh-TW" sz="2400" kern="100" dirty="0">
                  <a:latin typeface="Microsoft JhengHei" panose="020B0604030504040204" pitchFamily="34" charset="-120"/>
                  <a:ea typeface="Microsoft JhengHei" panose="020B0604030504040204" pitchFamily="34" charset="-120"/>
                  <a:cs typeface="Times New Roman" panose="02020603050405020304" pitchFamily="18" charset="0"/>
                </a:rPr>
                <a:t>b)   </a:t>
              </a:r>
              <a:r>
                <a:rPr lang="zh-TW" altLang="en-US" sz="2400" kern="100" dirty="0">
                  <a:latin typeface="Microsoft JhengHei" panose="020B0604030504040204" pitchFamily="34" charset="-120"/>
                  <a:ea typeface="Microsoft JhengHei" panose="020B0604030504040204" pitchFamily="34" charset="-120"/>
                  <a:cs typeface="Times New Roman" panose="02020603050405020304" pitchFamily="18" charset="0"/>
                </a:rPr>
                <a:t>一致採用權威／溺愛／疏離方式</a:t>
              </a:r>
            </a:p>
          </p:txBody>
        </p:sp>
        <p:sp>
          <p:nvSpPr>
            <p:cNvPr id="17" name="矩形: 圓角 16">
              <a:extLst>
                <a:ext uri="{FF2B5EF4-FFF2-40B4-BE49-F238E27FC236}">
                  <a16:creationId xmlns:a16="http://schemas.microsoft.com/office/drawing/2014/main" id="{1CF39B89-218C-4827-8118-0231D2649E96}"/>
                </a:ext>
              </a:extLst>
            </p:cNvPr>
            <p:cNvSpPr/>
            <p:nvPr/>
          </p:nvSpPr>
          <p:spPr>
            <a:xfrm>
              <a:off x="1249824" y="3608569"/>
              <a:ext cx="8798768" cy="580031"/>
            </a:xfrm>
            <a:prstGeom prst="roundRect">
              <a:avLst/>
            </a:prstGeom>
            <a:solidFill>
              <a:srgbClr val="E9E0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D909089E-2054-43B2-91A5-A9CF0BDECACD}"/>
                </a:ext>
              </a:extLst>
            </p:cNvPr>
            <p:cNvSpPr/>
            <p:nvPr/>
          </p:nvSpPr>
          <p:spPr>
            <a:xfrm>
              <a:off x="1374233" y="3667751"/>
              <a:ext cx="413125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just">
                <a:spcAft>
                  <a:spcPts val="0"/>
                </a:spcAft>
              </a:pPr>
              <a:r>
                <a:rPr lang="en-US" altLang="zh-TW" sz="2400" kern="100" dirty="0">
                  <a:latin typeface="Microsoft JhengHei" panose="020B0604030504040204" pitchFamily="34" charset="-120"/>
                  <a:ea typeface="Microsoft JhengHei" panose="020B0604030504040204" pitchFamily="34" charset="-120"/>
                  <a:cs typeface="Times New Roman" panose="02020603050405020304" pitchFamily="18" charset="0"/>
                </a:rPr>
                <a:t>c)    </a:t>
              </a:r>
              <a:r>
                <a:rPr lang="zh-TW" altLang="en-US" sz="2400" kern="100" dirty="0">
                  <a:latin typeface="Microsoft JhengHei" panose="020B0604030504040204" pitchFamily="34" charset="-120"/>
                  <a:ea typeface="Microsoft JhengHei" panose="020B0604030504040204" pitchFamily="34" charset="-120"/>
                  <a:cs typeface="Times New Roman" panose="02020603050405020304" pitchFamily="18" charset="0"/>
                </a:rPr>
                <a:t>由一方主導，另一方配合</a:t>
              </a:r>
            </a:p>
          </p:txBody>
        </p:sp>
        <p:sp>
          <p:nvSpPr>
            <p:cNvPr id="19" name="矩形: 圓角 18">
              <a:extLst>
                <a:ext uri="{FF2B5EF4-FFF2-40B4-BE49-F238E27FC236}">
                  <a16:creationId xmlns:a16="http://schemas.microsoft.com/office/drawing/2014/main" id="{073A1B69-CDD6-46C0-ACE7-F7F81BDCFB9E}"/>
                </a:ext>
              </a:extLst>
            </p:cNvPr>
            <p:cNvSpPr/>
            <p:nvPr/>
          </p:nvSpPr>
          <p:spPr>
            <a:xfrm>
              <a:off x="1249824" y="4241872"/>
              <a:ext cx="8798768" cy="580031"/>
            </a:xfrm>
            <a:prstGeom prst="roundRect">
              <a:avLst/>
            </a:prstGeom>
            <a:solidFill>
              <a:srgbClr val="E9E0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51DF650A-FE6A-4832-8D9A-AB5F79C71A0E}"/>
                </a:ext>
              </a:extLst>
            </p:cNvPr>
            <p:cNvSpPr/>
            <p:nvPr/>
          </p:nvSpPr>
          <p:spPr>
            <a:xfrm>
              <a:off x="1374233" y="4292856"/>
              <a:ext cx="655820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just">
                <a:spcAft>
                  <a:spcPts val="0"/>
                </a:spcAft>
              </a:pPr>
              <a:r>
                <a:rPr lang="en-US" altLang="zh-TW" sz="2400" kern="100" dirty="0">
                  <a:latin typeface="Microsoft JhengHei" panose="020B0604030504040204" pitchFamily="34" charset="-120"/>
                  <a:ea typeface="Microsoft JhengHei" panose="020B0604030504040204" pitchFamily="34" charset="-120"/>
                  <a:cs typeface="Times New Roman" panose="02020603050405020304" pitchFamily="18" charset="0"/>
                </a:rPr>
                <a:t>d)   </a:t>
              </a:r>
              <a:r>
                <a:rPr lang="zh-TW" altLang="en-US" sz="2400" kern="100" dirty="0">
                  <a:latin typeface="Microsoft JhengHei" panose="020B0604030504040204" pitchFamily="34" charset="-120"/>
                  <a:ea typeface="Microsoft JhengHei" panose="020B0604030504040204" pitchFamily="34" charset="-120"/>
                  <a:cs typeface="Times New Roman" panose="02020603050405020304" pitchFamily="18" charset="0"/>
                </a:rPr>
                <a:t>各按自己的性格或從上一代獲得的經驗發揮</a:t>
              </a:r>
            </a:p>
          </p:txBody>
        </p:sp>
        <p:sp>
          <p:nvSpPr>
            <p:cNvPr id="21" name="矩形: 圓角 20">
              <a:extLst>
                <a:ext uri="{FF2B5EF4-FFF2-40B4-BE49-F238E27FC236}">
                  <a16:creationId xmlns:a16="http://schemas.microsoft.com/office/drawing/2014/main" id="{9FA6135E-5761-42DE-93E7-2EB42B0C6291}"/>
                </a:ext>
              </a:extLst>
            </p:cNvPr>
            <p:cNvSpPr/>
            <p:nvPr/>
          </p:nvSpPr>
          <p:spPr>
            <a:xfrm>
              <a:off x="1249824" y="4880187"/>
              <a:ext cx="8798768" cy="580031"/>
            </a:xfrm>
            <a:prstGeom prst="roundRect">
              <a:avLst/>
            </a:prstGeom>
            <a:solidFill>
              <a:srgbClr val="E9E0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07E24218-4204-4BCB-BDD5-DD29068D2898}"/>
                </a:ext>
              </a:extLst>
            </p:cNvPr>
            <p:cNvSpPr/>
            <p:nvPr/>
          </p:nvSpPr>
          <p:spPr>
            <a:xfrm>
              <a:off x="1374233" y="4895105"/>
              <a:ext cx="530465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just">
                <a:spcAft>
                  <a:spcPts val="0"/>
                </a:spcAft>
              </a:pPr>
              <a:r>
                <a:rPr lang="en-US" altLang="zh-TW" sz="2400" kern="100" dirty="0">
                  <a:latin typeface="Microsoft JhengHei" panose="020B0604030504040204" pitchFamily="34" charset="-120"/>
                  <a:ea typeface="Microsoft JhengHei" panose="020B0604030504040204" pitchFamily="34" charset="-120"/>
                  <a:cs typeface="Times New Roman" panose="02020603050405020304" pitchFamily="18" charset="0"/>
                </a:rPr>
                <a:t>e)   </a:t>
              </a:r>
              <a:r>
                <a:rPr lang="zh-TW" altLang="en-US" sz="2400" kern="100" dirty="0">
                  <a:latin typeface="Microsoft JhengHei" panose="020B0604030504040204" pitchFamily="34" charset="-120"/>
                  <a:ea typeface="Microsoft JhengHei" panose="020B0604030504040204" pitchFamily="34" charset="-120"/>
                  <a:cs typeface="Times New Roman" panose="02020603050405020304" pitchFamily="18" charset="0"/>
                </a:rPr>
                <a:t>有商有量，一致採用恩威並施模式</a:t>
              </a:r>
            </a:p>
          </p:txBody>
        </p:sp>
        <p:sp>
          <p:nvSpPr>
            <p:cNvPr id="23" name="矩形: 圓角 22">
              <a:extLst>
                <a:ext uri="{FF2B5EF4-FFF2-40B4-BE49-F238E27FC236}">
                  <a16:creationId xmlns:a16="http://schemas.microsoft.com/office/drawing/2014/main" id="{F2D97CAD-37B0-4EE2-B966-8F66114527F4}"/>
                </a:ext>
              </a:extLst>
            </p:cNvPr>
            <p:cNvSpPr/>
            <p:nvPr/>
          </p:nvSpPr>
          <p:spPr>
            <a:xfrm>
              <a:off x="1249824" y="5518502"/>
              <a:ext cx="8798768" cy="830997"/>
            </a:xfrm>
            <a:prstGeom prst="roundRect">
              <a:avLst/>
            </a:prstGeom>
            <a:solidFill>
              <a:srgbClr val="E9E0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92075"/>
              <a:r>
                <a:rPr lang="en-US" altLang="zh-TW" sz="2400" kern="100" dirty="0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Times New Roman" panose="02020603050405020304" pitchFamily="18" charset="0"/>
                </a:rPr>
                <a:t>f)   </a:t>
              </a:r>
              <a:r>
                <a:rPr lang="zh-TW" altLang="en-US" sz="2400" kern="100" dirty="0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Times New Roman" panose="02020603050405020304" pitchFamily="18" charset="0"/>
                </a:rPr>
                <a:t>有商有量，認同自己及對方的特長，並主力負責或主導該</a:t>
              </a:r>
              <a:endParaRPr lang="en-US" altLang="zh-TW" sz="2400" kern="1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endParaRPr>
            </a:p>
            <a:p>
              <a:pPr indent="92075"/>
              <a:r>
                <a:rPr lang="zh-TW" altLang="en-US" sz="2400" kern="100" dirty="0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Times New Roman" panose="02020603050405020304" pitchFamily="18" charset="0"/>
                </a:rPr>
                <a:t>      範疇的教養</a:t>
              </a:r>
              <a:endParaRPr lang="en-HK" sz="2400" kern="1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投影片編號版面配置區 1">
            <a:extLst>
              <a:ext uri="{FF2B5EF4-FFF2-40B4-BE49-F238E27FC236}">
                <a16:creationId xmlns:a16="http://schemas.microsoft.com/office/drawing/2014/main" id="{B96D52FB-C14C-417A-8833-2525352CF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7648" y="6356350"/>
            <a:ext cx="2743200" cy="365125"/>
          </a:xfrm>
        </p:spPr>
        <p:txBody>
          <a:bodyPr/>
          <a:lstStyle/>
          <a:p>
            <a:fld id="{A0482D78-9449-4653-B554-7E2F4EFC8E21}" type="slidenum">
              <a:rPr lang="en-HK" smtClean="0">
                <a:solidFill>
                  <a:schemeClr val="tx1"/>
                </a:solidFill>
              </a:rPr>
              <a:t>44</a:t>
            </a:fld>
            <a:endParaRPr lang="en-HK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5206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圓角 7">
            <a:extLst>
              <a:ext uri="{FF2B5EF4-FFF2-40B4-BE49-F238E27FC236}">
                <a16:creationId xmlns:a16="http://schemas.microsoft.com/office/drawing/2014/main" id="{6E7CF11B-66DA-4035-A757-57A70D942D19}"/>
              </a:ext>
            </a:extLst>
          </p:cNvPr>
          <p:cNvSpPr/>
          <p:nvPr/>
        </p:nvSpPr>
        <p:spPr>
          <a:xfrm>
            <a:off x="1175191" y="902321"/>
            <a:ext cx="9841618" cy="805842"/>
          </a:xfrm>
          <a:prstGeom prst="roundRect">
            <a:avLst/>
          </a:prstGeom>
          <a:solidFill>
            <a:srgbClr val="9E86E2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父親和母親在培育子女上的分工及合作</a:t>
            </a:r>
            <a:endParaRPr lang="zh-HK" altLang="en-US" sz="44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矩形: 剪去對角角落 8">
            <a:extLst>
              <a:ext uri="{FF2B5EF4-FFF2-40B4-BE49-F238E27FC236}">
                <a16:creationId xmlns:a16="http://schemas.microsoft.com/office/drawing/2014/main" id="{5FA6DD85-028E-4CB5-B05D-686AA6E7678E}"/>
              </a:ext>
            </a:extLst>
          </p:cNvPr>
          <p:cNvSpPr/>
          <p:nvPr/>
        </p:nvSpPr>
        <p:spPr>
          <a:xfrm>
            <a:off x="9355016" y="160435"/>
            <a:ext cx="2763297" cy="574529"/>
          </a:xfrm>
          <a:prstGeom prst="snip2DiagRect">
            <a:avLst/>
          </a:prstGeom>
          <a:solidFill>
            <a:srgbClr val="764BCD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範疇三：促進家長身心健康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「親子相尊重，溝通能達到」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41A0F9A-96E0-43E1-AD53-435EAC438512}"/>
              </a:ext>
            </a:extLst>
          </p:cNvPr>
          <p:cNvSpPr/>
          <p:nvPr/>
        </p:nvSpPr>
        <p:spPr>
          <a:xfrm>
            <a:off x="1666729" y="1800564"/>
            <a:ext cx="98416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zh-TW" altLang="en-US" sz="3200" kern="1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父母雙方配合才能更全面回應子女的需要</a:t>
            </a:r>
            <a:endParaRPr lang="en-HK" altLang="zh-TW" sz="3200" kern="100" dirty="0"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</a:pPr>
            <a:r>
              <a:rPr lang="zh-TW" altLang="en-US" sz="2800" kern="1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建議：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CDC6A2F6-1234-425F-A947-B1741D789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134" y="2908628"/>
            <a:ext cx="2524707" cy="142290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73BED92B-AB93-4305-9CA9-36055BF8F1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034"/>
          <a:stretch/>
        </p:blipFill>
        <p:spPr>
          <a:xfrm>
            <a:off x="8256956" y="2969462"/>
            <a:ext cx="1725244" cy="1667464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D4F14083-3B37-4CF1-94BB-E0A6B32D6A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830" y="3365864"/>
            <a:ext cx="2632308" cy="1893044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06FAC3A3-D774-449D-BC31-5582FCD4EA56}"/>
              </a:ext>
            </a:extLst>
          </p:cNvPr>
          <p:cNvSpPr/>
          <p:nvPr/>
        </p:nvSpPr>
        <p:spPr>
          <a:xfrm>
            <a:off x="963134" y="4459178"/>
            <a:ext cx="26981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zh-TW" altLang="en-US" sz="2800" kern="10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認識及接納子女</a:t>
            </a:r>
            <a:endParaRPr lang="en-HK" altLang="zh-TW" sz="2800" kern="100"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</a:pPr>
            <a:r>
              <a:rPr lang="zh-TW" altLang="en-US" sz="2800" kern="10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獨特的性格特質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3CD9B37-B3B3-46CF-8A1A-2DC8E87561E2}"/>
              </a:ext>
            </a:extLst>
          </p:cNvPr>
          <p:cNvSpPr/>
          <p:nvPr/>
        </p:nvSpPr>
        <p:spPr>
          <a:xfrm>
            <a:off x="5087417" y="5127855"/>
            <a:ext cx="162095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zh-TW" altLang="en-US" sz="2800" kern="1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互相配合</a:t>
            </a:r>
            <a:endParaRPr lang="en-HK" altLang="zh-TW" sz="2800" kern="100" dirty="0"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</a:pPr>
            <a:r>
              <a:rPr lang="zh-TW" altLang="en-US" sz="2800" kern="1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取長補短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35AC789-341A-44AB-AF8C-7F0F48D1D0DC}"/>
              </a:ext>
            </a:extLst>
          </p:cNvPr>
          <p:cNvSpPr/>
          <p:nvPr/>
        </p:nvSpPr>
        <p:spPr>
          <a:xfrm>
            <a:off x="7679417" y="4636926"/>
            <a:ext cx="305724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kern="10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隨著不同成長階段</a:t>
            </a:r>
            <a:endParaRPr lang="en-HK" altLang="zh-TW" sz="2800" kern="100"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r>
              <a:rPr lang="zh-TW" altLang="en-US" sz="2800" kern="10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而作出改變</a:t>
            </a:r>
            <a:endParaRPr lang="en-HK" sz="2800"/>
          </a:p>
        </p:txBody>
      </p:sp>
      <p:sp>
        <p:nvSpPr>
          <p:cNvPr id="16" name="投影片編號版面配置區 1">
            <a:extLst>
              <a:ext uri="{FF2B5EF4-FFF2-40B4-BE49-F238E27FC236}">
                <a16:creationId xmlns:a16="http://schemas.microsoft.com/office/drawing/2014/main" id="{326E82B8-1410-4FB3-B41C-7B194FF15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7648" y="6356350"/>
            <a:ext cx="2743200" cy="365125"/>
          </a:xfrm>
        </p:spPr>
        <p:txBody>
          <a:bodyPr/>
          <a:lstStyle/>
          <a:p>
            <a:fld id="{A0482D78-9449-4653-B554-7E2F4EFC8E21}" type="slidenum">
              <a:rPr lang="en-HK" smtClean="0">
                <a:solidFill>
                  <a:schemeClr val="tx1"/>
                </a:solidFill>
              </a:rPr>
              <a:t>45</a:t>
            </a:fld>
            <a:endParaRPr lang="en-HK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2456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6F481F-CA9D-F97B-252B-59E48BE122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圓角化同側角落 9">
            <a:extLst>
              <a:ext uri="{FF2B5EF4-FFF2-40B4-BE49-F238E27FC236}">
                <a16:creationId xmlns:a16="http://schemas.microsoft.com/office/drawing/2014/main" id="{52FFD59B-BAA5-0D0D-27ED-24D39355697C}"/>
              </a:ext>
            </a:extLst>
          </p:cNvPr>
          <p:cNvSpPr/>
          <p:nvPr/>
        </p:nvSpPr>
        <p:spPr>
          <a:xfrm rot="5400000">
            <a:off x="3472567" y="-214482"/>
            <a:ext cx="1313970" cy="8259101"/>
          </a:xfrm>
          <a:prstGeom prst="round2Same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4" name="矩形: 圓角化同側角落 3">
            <a:extLst>
              <a:ext uri="{FF2B5EF4-FFF2-40B4-BE49-F238E27FC236}">
                <a16:creationId xmlns:a16="http://schemas.microsoft.com/office/drawing/2014/main" id="{3D3562BD-5EF9-E5E7-0306-7FB1BF920805}"/>
              </a:ext>
            </a:extLst>
          </p:cNvPr>
          <p:cNvSpPr/>
          <p:nvPr/>
        </p:nvSpPr>
        <p:spPr>
          <a:xfrm rot="5400000">
            <a:off x="3473488" y="-777757"/>
            <a:ext cx="1518600" cy="8465575"/>
          </a:xfrm>
          <a:prstGeom prst="round2SameRect">
            <a:avLst/>
          </a:prstGeom>
          <a:solidFill>
            <a:srgbClr val="9C81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zh-TW" altLang="en-US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環節六</a:t>
            </a:r>
            <a:endParaRPr lang="en-HK" altLang="zh-TW" sz="44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TW" altLang="en-US" sz="35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總結及問答時間 </a:t>
            </a:r>
            <a:endParaRPr lang="en-HK" altLang="zh-TW" sz="35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299B1096-03D0-B2DD-FB62-6BAEE6579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7648" y="6356350"/>
            <a:ext cx="2743200" cy="365125"/>
          </a:xfrm>
        </p:spPr>
        <p:txBody>
          <a:bodyPr/>
          <a:lstStyle/>
          <a:p>
            <a:fld id="{A0482D78-9449-4653-B554-7E2F4EFC8E21}" type="slidenum">
              <a:rPr lang="en-HK" smtClean="0">
                <a:solidFill>
                  <a:schemeClr val="tx1"/>
                </a:solidFill>
              </a:rPr>
              <a:t>46</a:t>
            </a:fld>
            <a:endParaRPr lang="en-HK">
              <a:solidFill>
                <a:schemeClr val="tx1"/>
              </a:solidFill>
            </a:endParaRPr>
          </a:p>
        </p:txBody>
      </p:sp>
      <p:sp>
        <p:nvSpPr>
          <p:cNvPr id="6" name="矩形: 剪去對角角落 5">
            <a:extLst>
              <a:ext uri="{FF2B5EF4-FFF2-40B4-BE49-F238E27FC236}">
                <a16:creationId xmlns:a16="http://schemas.microsoft.com/office/drawing/2014/main" id="{BCCD9312-6F2E-4BCE-95FF-8EB0F7460B71}"/>
              </a:ext>
            </a:extLst>
          </p:cNvPr>
          <p:cNvSpPr/>
          <p:nvPr/>
        </p:nvSpPr>
        <p:spPr>
          <a:xfrm>
            <a:off x="9355016" y="160435"/>
            <a:ext cx="2763297" cy="574529"/>
          </a:xfrm>
          <a:prstGeom prst="snip2DiagRect">
            <a:avLst/>
          </a:prstGeom>
          <a:solidFill>
            <a:srgbClr val="764BCD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範疇三：促進家長身心健康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「親子相尊重，溝通能達到」</a:t>
            </a:r>
          </a:p>
        </p:txBody>
      </p:sp>
    </p:spTree>
    <p:extLst>
      <p:ext uri="{BB962C8B-B14F-4D97-AF65-F5344CB8AC3E}">
        <p14:creationId xmlns:p14="http://schemas.microsoft.com/office/powerpoint/2010/main" val="39130736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FCF1C5-2200-2627-8DD6-835EE2B284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標題 9">
            <a:extLst>
              <a:ext uri="{FF2B5EF4-FFF2-40B4-BE49-F238E27FC236}">
                <a16:creationId xmlns:a16="http://schemas.microsoft.com/office/drawing/2014/main" id="{BD7BE75F-4DF4-1985-0496-EA3EE6C3AB26}"/>
              </a:ext>
            </a:extLst>
          </p:cNvPr>
          <p:cNvSpPr txBox="1">
            <a:spLocks/>
          </p:cNvSpPr>
          <p:nvPr/>
        </p:nvSpPr>
        <p:spPr>
          <a:xfrm>
            <a:off x="9428703" y="-191920"/>
            <a:ext cx="2763297" cy="528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n-HK" altLang="zh-TW" sz="15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投影片編號版面配置區 1">
            <a:extLst>
              <a:ext uri="{FF2B5EF4-FFF2-40B4-BE49-F238E27FC236}">
                <a16:creationId xmlns:a16="http://schemas.microsoft.com/office/drawing/2014/main" id="{4AFAC990-3366-34FC-AB62-51DB2ACEF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7648" y="6356350"/>
            <a:ext cx="2743200" cy="365125"/>
          </a:xfrm>
        </p:spPr>
        <p:txBody>
          <a:bodyPr/>
          <a:lstStyle/>
          <a:p>
            <a:fld id="{A0482D78-9449-4653-B554-7E2F4EFC8E21}" type="slidenum">
              <a:rPr lang="en-HK" smtClean="0">
                <a:solidFill>
                  <a:schemeClr val="tx1"/>
                </a:solidFill>
              </a:rPr>
              <a:t>47</a:t>
            </a:fld>
            <a:endParaRPr lang="en-HK">
              <a:solidFill>
                <a:schemeClr val="tx1"/>
              </a:solidFill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97CEC1D-B3FA-C0C7-0E97-198BBA5446F0}"/>
              </a:ext>
            </a:extLst>
          </p:cNvPr>
          <p:cNvSpPr/>
          <p:nvPr/>
        </p:nvSpPr>
        <p:spPr>
          <a:xfrm>
            <a:off x="903726" y="304235"/>
            <a:ext cx="3687324" cy="861458"/>
          </a:xfrm>
          <a:prstGeom prst="roundRect">
            <a:avLst/>
          </a:prstGeom>
          <a:solidFill>
            <a:srgbClr val="9E86E2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工作坊重點</a:t>
            </a:r>
            <a:endParaRPr lang="zh-HK" altLang="en-US" sz="44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0" name="內容版面配置區 2">
            <a:extLst>
              <a:ext uri="{FF2B5EF4-FFF2-40B4-BE49-F238E27FC236}">
                <a16:creationId xmlns:a16="http://schemas.microsoft.com/office/drawing/2014/main" id="{BB130B60-59D2-284D-DBB0-06D6DDAFE98F}"/>
              </a:ext>
            </a:extLst>
          </p:cNvPr>
          <p:cNvSpPr txBox="1">
            <a:spLocks/>
          </p:cNvSpPr>
          <p:nvPr/>
        </p:nvSpPr>
        <p:spPr>
          <a:xfrm>
            <a:off x="1218808" y="1319154"/>
            <a:ext cx="9754383" cy="4453006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zh-TW" altLang="en-US" b="1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青少年在成長階段</a:t>
            </a:r>
            <a:r>
              <a:rPr lang="zh-TW" altLang="en-US" b="1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學習探索自我</a:t>
            </a:r>
            <a:r>
              <a:rPr lang="zh-TW" altLang="en-US" b="1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，當與父母有不同意見時容易發生衝突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zh-TW" altLang="en-US" b="1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父母須了解青少年</a:t>
            </a:r>
            <a:r>
              <a:rPr lang="zh-TW" altLang="en-US" b="1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成長的需要</a:t>
            </a:r>
            <a:r>
              <a:rPr lang="zh-TW" altLang="en-US" b="1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及適時調整期望</a:t>
            </a:r>
            <a:endParaRPr lang="zh-TW" altLang="en-US" b="1" dirty="0">
              <a:solidFill>
                <a:srgbClr val="7030A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zh-TW" altLang="en-US" b="1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無效的表達方式只會令衝突加劇，破壞親子關係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zh-TW" altLang="en-US" b="1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父母學習</a:t>
            </a:r>
            <a:r>
              <a:rPr lang="zh-TW" altLang="en-US" b="1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有效的溝通</a:t>
            </a:r>
            <a:r>
              <a:rPr lang="zh-TW" altLang="en-US" b="1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技巧的四個核心步驟／過程，從而改善與青春期子女的溝通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zh-TW" altLang="en-US" b="1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在照顧子女的同時，家長須關注自己的</a:t>
            </a:r>
            <a:r>
              <a:rPr lang="zh-TW" altLang="en-US" b="1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身心健康</a:t>
            </a:r>
            <a:r>
              <a:rPr lang="zh-TW" altLang="en-US" b="1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，以不同的方式減壓</a:t>
            </a:r>
            <a:endParaRPr lang="en-HK" altLang="zh-TW" b="1" dirty="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zh-TW" altLang="en-US" b="1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父母親在培育青少年子女的</a:t>
            </a:r>
            <a:r>
              <a:rPr lang="zh-TW" altLang="en-US" b="1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不同角色</a:t>
            </a:r>
            <a:r>
              <a:rPr lang="zh-TW" altLang="en-US" b="1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，雙方要配合才能更全面回應子女的需要</a:t>
            </a:r>
          </a:p>
          <a:p>
            <a:pPr marL="0" indent="0">
              <a:buNone/>
            </a:pPr>
            <a:endParaRPr lang="zh-TW" altLang="en-US" b="1" dirty="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矩形: 剪去對角角落 6">
            <a:extLst>
              <a:ext uri="{FF2B5EF4-FFF2-40B4-BE49-F238E27FC236}">
                <a16:creationId xmlns:a16="http://schemas.microsoft.com/office/drawing/2014/main" id="{84D0C217-7485-4587-B504-220626DEF45A}"/>
              </a:ext>
            </a:extLst>
          </p:cNvPr>
          <p:cNvSpPr/>
          <p:nvPr/>
        </p:nvSpPr>
        <p:spPr>
          <a:xfrm>
            <a:off x="9355016" y="160435"/>
            <a:ext cx="2763297" cy="574529"/>
          </a:xfrm>
          <a:prstGeom prst="snip2DiagRect">
            <a:avLst/>
          </a:prstGeom>
          <a:solidFill>
            <a:srgbClr val="764BCD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範疇三：促進家長身心健康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「親子相尊重，溝通能達到」</a:t>
            </a:r>
          </a:p>
        </p:txBody>
      </p:sp>
    </p:spTree>
    <p:extLst>
      <p:ext uri="{BB962C8B-B14F-4D97-AF65-F5344CB8AC3E}">
        <p14:creationId xmlns:p14="http://schemas.microsoft.com/office/powerpoint/2010/main" val="5377703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89799B-2BC0-9ED4-42ED-D72EFC2F71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標題 9">
            <a:extLst>
              <a:ext uri="{FF2B5EF4-FFF2-40B4-BE49-F238E27FC236}">
                <a16:creationId xmlns:a16="http://schemas.microsoft.com/office/drawing/2014/main" id="{9632382B-2B31-DEED-2F95-C8DDF039F3FF}"/>
              </a:ext>
            </a:extLst>
          </p:cNvPr>
          <p:cNvSpPr txBox="1">
            <a:spLocks/>
          </p:cNvSpPr>
          <p:nvPr/>
        </p:nvSpPr>
        <p:spPr>
          <a:xfrm>
            <a:off x="9428703" y="-191920"/>
            <a:ext cx="2763297" cy="528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n-HK" altLang="zh-TW" sz="15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投影片編號版面配置區 1">
            <a:extLst>
              <a:ext uri="{FF2B5EF4-FFF2-40B4-BE49-F238E27FC236}">
                <a16:creationId xmlns:a16="http://schemas.microsoft.com/office/drawing/2014/main" id="{C9B43C34-247C-30B3-233C-2FECEF7FE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7648" y="6356350"/>
            <a:ext cx="2743200" cy="365125"/>
          </a:xfrm>
        </p:spPr>
        <p:txBody>
          <a:bodyPr/>
          <a:lstStyle/>
          <a:p>
            <a:fld id="{A0482D78-9449-4653-B554-7E2F4EFC8E21}" type="slidenum">
              <a:rPr lang="en-HK" smtClean="0">
                <a:solidFill>
                  <a:schemeClr val="tx1"/>
                </a:solidFill>
              </a:rPr>
              <a:t>48</a:t>
            </a:fld>
            <a:endParaRPr lang="en-HK">
              <a:solidFill>
                <a:schemeClr val="tx1"/>
              </a:solidFill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8316CFA-1C70-0461-5D4B-955F6E0A39A1}"/>
              </a:ext>
            </a:extLst>
          </p:cNvPr>
          <p:cNvSpPr/>
          <p:nvPr/>
        </p:nvSpPr>
        <p:spPr>
          <a:xfrm>
            <a:off x="923856" y="907580"/>
            <a:ext cx="9325699" cy="861458"/>
          </a:xfrm>
          <a:prstGeom prst="roundRect">
            <a:avLst/>
          </a:prstGeom>
          <a:solidFill>
            <a:srgbClr val="9E86E2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課後練習工作紙：有效溝通技巧練習</a:t>
            </a:r>
            <a:endParaRPr lang="zh-HK" altLang="en-US" sz="44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0" name="內容版面配置區 2">
            <a:extLst>
              <a:ext uri="{FF2B5EF4-FFF2-40B4-BE49-F238E27FC236}">
                <a16:creationId xmlns:a16="http://schemas.microsoft.com/office/drawing/2014/main" id="{2711780C-8887-D2FD-625E-76A63C3559E4}"/>
              </a:ext>
            </a:extLst>
          </p:cNvPr>
          <p:cNvSpPr txBox="1">
            <a:spLocks/>
          </p:cNvSpPr>
          <p:nvPr/>
        </p:nvSpPr>
        <p:spPr>
          <a:xfrm>
            <a:off x="1375580" y="1903344"/>
            <a:ext cx="9073663" cy="4453006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zh-TW" altLang="en-US" sz="2600" b="1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運用有效的溝通技巧，思考下列情境中如何與子女展開對話，避免衝突的發生</a:t>
            </a:r>
            <a:endParaRPr lang="en-HK" altLang="zh-TW" sz="2600" b="1" dirty="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lnSpc>
                <a:spcPct val="110000"/>
              </a:lnSpc>
              <a:buNone/>
            </a:pPr>
            <a:endParaRPr lang="en-HK" altLang="zh-TW" sz="2600" b="1" dirty="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lnSpc>
                <a:spcPct val="110000"/>
              </a:lnSpc>
              <a:buNone/>
            </a:pPr>
            <a:endParaRPr lang="en-HK" altLang="zh-TW" sz="2600" b="1" dirty="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lnSpc>
                <a:spcPct val="110000"/>
              </a:lnSpc>
              <a:buNone/>
            </a:pPr>
            <a:endParaRPr lang="en-HK" altLang="zh-TW" sz="2600" b="1" dirty="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矩形: 剪去對角角落 8">
            <a:extLst>
              <a:ext uri="{FF2B5EF4-FFF2-40B4-BE49-F238E27FC236}">
                <a16:creationId xmlns:a16="http://schemas.microsoft.com/office/drawing/2014/main" id="{F48F20CF-358E-4991-B70F-53A495CE9002}"/>
              </a:ext>
            </a:extLst>
          </p:cNvPr>
          <p:cNvSpPr/>
          <p:nvPr/>
        </p:nvSpPr>
        <p:spPr>
          <a:xfrm>
            <a:off x="9355016" y="160435"/>
            <a:ext cx="2763297" cy="574529"/>
          </a:xfrm>
          <a:prstGeom prst="snip2DiagRect">
            <a:avLst/>
          </a:prstGeom>
          <a:solidFill>
            <a:srgbClr val="764BCD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範疇三：促進家長身心健康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「親子相尊重，溝通能達到」</a:t>
            </a:r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015551EF-F0BE-489C-9C76-B863345F08E3}"/>
              </a:ext>
            </a:extLst>
          </p:cNvPr>
          <p:cNvSpPr/>
          <p:nvPr/>
        </p:nvSpPr>
        <p:spPr>
          <a:xfrm>
            <a:off x="1385323" y="3021604"/>
            <a:ext cx="9063920" cy="1226546"/>
          </a:xfrm>
          <a:prstGeom prst="roundRect">
            <a:avLst/>
          </a:prstGeom>
          <a:solidFill>
            <a:srgbClr val="E9E0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E38CC0C-1292-42BB-8482-64AB05908BCB}"/>
              </a:ext>
            </a:extLst>
          </p:cNvPr>
          <p:cNvSpPr/>
          <p:nvPr/>
        </p:nvSpPr>
        <p:spPr>
          <a:xfrm>
            <a:off x="1575264" y="3133757"/>
            <a:ext cx="867429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600" b="1">
                <a:solidFill>
                  <a:srgbClr val="5A78AD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處境一</a:t>
            </a:r>
            <a:endParaRPr lang="en-HK" altLang="zh-TW" sz="2600" b="1">
              <a:solidFill>
                <a:srgbClr val="5A78AD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en-HK" altLang="zh-TW" sz="2600" b="1">
                <a:solidFill>
                  <a:srgbClr val="5A78AD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2600" b="1">
                <a:solidFill>
                  <a:srgbClr val="5A78AD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「我已經提咗你兩、三次去沖涼，你打算幾時去沖呢？ 」</a:t>
            </a: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2CB6AA98-02F1-4A16-AC49-4C9DE45597B0}"/>
              </a:ext>
            </a:extLst>
          </p:cNvPr>
          <p:cNvSpPr/>
          <p:nvPr/>
        </p:nvSpPr>
        <p:spPr>
          <a:xfrm>
            <a:off x="1405571" y="4337440"/>
            <a:ext cx="9063920" cy="1226546"/>
          </a:xfrm>
          <a:prstGeom prst="roundRect">
            <a:avLst/>
          </a:prstGeom>
          <a:solidFill>
            <a:srgbClr val="E9E0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2BF8A7D-39D3-455C-95FB-CB9A1E56712D}"/>
              </a:ext>
            </a:extLst>
          </p:cNvPr>
          <p:cNvSpPr/>
          <p:nvPr/>
        </p:nvSpPr>
        <p:spPr>
          <a:xfrm>
            <a:off x="1575264" y="4115599"/>
            <a:ext cx="6096000" cy="133267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endParaRPr lang="en-HK" altLang="zh-TW" sz="2600" b="1" dirty="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2600" b="1" dirty="0">
                <a:solidFill>
                  <a:srgbClr val="5A78AD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處境二</a:t>
            </a:r>
            <a:endParaRPr lang="en-HK" altLang="zh-TW" sz="2600" b="1" dirty="0">
              <a:solidFill>
                <a:srgbClr val="5A78AD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en-HK" altLang="zh-TW" sz="2600" b="1" dirty="0">
                <a:solidFill>
                  <a:srgbClr val="5A78AD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2600" b="1" dirty="0">
                <a:solidFill>
                  <a:srgbClr val="5A78AD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「放學番嚟見你打左兩個多鐘頭機！」</a:t>
            </a:r>
          </a:p>
        </p:txBody>
      </p:sp>
      <p:pic>
        <p:nvPicPr>
          <p:cNvPr id="21508" name="Picture 4" descr="宿題の検索結果 | かわいいフリー素材集 いらすとや">
            <a:extLst>
              <a:ext uri="{FF2B5EF4-FFF2-40B4-BE49-F238E27FC236}">
                <a16:creationId xmlns:a16="http://schemas.microsoft.com/office/drawing/2014/main" id="{AF3E8660-564D-9AD7-C020-CCAA44E7F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300" y="4514515"/>
            <a:ext cx="1945890" cy="1945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69260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A1F09D-D2A2-D808-C592-C5FBAD0D4B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圓角化同側角落 9">
            <a:extLst>
              <a:ext uri="{FF2B5EF4-FFF2-40B4-BE49-F238E27FC236}">
                <a16:creationId xmlns:a16="http://schemas.microsoft.com/office/drawing/2014/main" id="{94136A6C-5339-A465-C224-E6EEB2DA0605}"/>
              </a:ext>
            </a:extLst>
          </p:cNvPr>
          <p:cNvSpPr/>
          <p:nvPr/>
        </p:nvSpPr>
        <p:spPr>
          <a:xfrm rot="5400000">
            <a:off x="3472566" y="-412444"/>
            <a:ext cx="1313970" cy="8259101"/>
          </a:xfrm>
          <a:prstGeom prst="round2Same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4" name="矩形: 圓角化同側角落 3">
            <a:extLst>
              <a:ext uri="{FF2B5EF4-FFF2-40B4-BE49-F238E27FC236}">
                <a16:creationId xmlns:a16="http://schemas.microsoft.com/office/drawing/2014/main" id="{F2334466-2C92-4B93-B939-4A824D13E4E2}"/>
              </a:ext>
            </a:extLst>
          </p:cNvPr>
          <p:cNvSpPr/>
          <p:nvPr/>
        </p:nvSpPr>
        <p:spPr>
          <a:xfrm rot="5400000">
            <a:off x="3535205" y="-820283"/>
            <a:ext cx="1395164" cy="8465575"/>
          </a:xfrm>
          <a:prstGeom prst="round2SameRect">
            <a:avLst/>
          </a:prstGeom>
          <a:solidFill>
            <a:srgbClr val="9C81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zh-TW" altLang="en-US" sz="35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問答時間 </a:t>
            </a:r>
            <a:endParaRPr lang="en-HK" altLang="zh-TW" sz="35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1C7588D5-9F4A-09C7-BFAD-BE69C1E90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7648" y="6356350"/>
            <a:ext cx="2743200" cy="365125"/>
          </a:xfrm>
        </p:spPr>
        <p:txBody>
          <a:bodyPr/>
          <a:lstStyle/>
          <a:p>
            <a:fld id="{A0482D78-9449-4653-B554-7E2F4EFC8E21}" type="slidenum">
              <a:rPr lang="en-HK" smtClean="0">
                <a:solidFill>
                  <a:schemeClr val="tx1"/>
                </a:solidFill>
              </a:rPr>
              <a:t>49</a:t>
            </a:fld>
            <a:endParaRPr lang="en-HK">
              <a:solidFill>
                <a:schemeClr val="tx1"/>
              </a:solidFill>
            </a:endParaRPr>
          </a:p>
        </p:txBody>
      </p:sp>
      <p:sp>
        <p:nvSpPr>
          <p:cNvPr id="6" name="矩形: 剪去對角角落 5">
            <a:extLst>
              <a:ext uri="{FF2B5EF4-FFF2-40B4-BE49-F238E27FC236}">
                <a16:creationId xmlns:a16="http://schemas.microsoft.com/office/drawing/2014/main" id="{B63E67D5-89ED-41D5-8E57-972391A5D14E}"/>
              </a:ext>
            </a:extLst>
          </p:cNvPr>
          <p:cNvSpPr/>
          <p:nvPr/>
        </p:nvSpPr>
        <p:spPr>
          <a:xfrm>
            <a:off x="9355016" y="160435"/>
            <a:ext cx="2763297" cy="574529"/>
          </a:xfrm>
          <a:prstGeom prst="snip2DiagRect">
            <a:avLst/>
          </a:prstGeom>
          <a:solidFill>
            <a:srgbClr val="764BCD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範疇三：促進家長身心健康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「親子相尊重，溝通能達到」</a:t>
            </a:r>
          </a:p>
        </p:txBody>
      </p:sp>
    </p:spTree>
    <p:extLst>
      <p:ext uri="{BB962C8B-B14F-4D97-AF65-F5344CB8AC3E}">
        <p14:creationId xmlns:p14="http://schemas.microsoft.com/office/powerpoint/2010/main" val="29474676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圓角化同側角落 9">
            <a:extLst>
              <a:ext uri="{FF2B5EF4-FFF2-40B4-BE49-F238E27FC236}">
                <a16:creationId xmlns:a16="http://schemas.microsoft.com/office/drawing/2014/main" id="{5091F799-D00F-4D09-8820-8C3AF6D1DD0A}"/>
              </a:ext>
            </a:extLst>
          </p:cNvPr>
          <p:cNvSpPr/>
          <p:nvPr/>
        </p:nvSpPr>
        <p:spPr>
          <a:xfrm rot="5400000">
            <a:off x="3472565" y="251960"/>
            <a:ext cx="1313970" cy="8259101"/>
          </a:xfrm>
          <a:prstGeom prst="round2Same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4" name="矩形: 圓角化同側角落 3">
            <a:extLst>
              <a:ext uri="{FF2B5EF4-FFF2-40B4-BE49-F238E27FC236}">
                <a16:creationId xmlns:a16="http://schemas.microsoft.com/office/drawing/2014/main" id="{2B009958-DC44-411A-8508-C5C586495753}"/>
              </a:ext>
            </a:extLst>
          </p:cNvPr>
          <p:cNvSpPr/>
          <p:nvPr/>
        </p:nvSpPr>
        <p:spPr>
          <a:xfrm rot="5400000">
            <a:off x="2970848" y="-803788"/>
            <a:ext cx="2523879" cy="8465575"/>
          </a:xfrm>
          <a:prstGeom prst="round2SameRect">
            <a:avLst/>
          </a:prstGeom>
          <a:solidFill>
            <a:srgbClr val="9C81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zh-TW" altLang="en-US" sz="4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環節一</a:t>
            </a:r>
            <a:endParaRPr lang="en-HK" altLang="zh-TW" sz="44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TW" altLang="en-US" sz="35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認識親子互動的權力角力</a:t>
            </a:r>
            <a:endParaRPr lang="en-US" altLang="zh-TW" sz="35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457200" indent="-457200" algn="ctr">
              <a:buAutoNum type="arabicPeriod"/>
            </a:pPr>
            <a:r>
              <a:rPr lang="zh-TW" altLang="en-US" sz="2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了解青少年成長的需要</a:t>
            </a:r>
            <a:endParaRPr lang="en-US" altLang="zh-TW" sz="2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457200" indent="-457200" algn="ctr">
              <a:buAutoNum type="arabicPeriod"/>
            </a:pPr>
            <a:r>
              <a:rPr lang="zh-TW" altLang="en-US" sz="2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適時調整期望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6A7BEF48-26E3-0897-A3DF-DEEF9A967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7648" y="6356350"/>
            <a:ext cx="2743200" cy="365125"/>
          </a:xfrm>
        </p:spPr>
        <p:txBody>
          <a:bodyPr/>
          <a:lstStyle/>
          <a:p>
            <a:fld id="{A0482D78-9449-4653-B554-7E2F4EFC8E21}" type="slidenum">
              <a:rPr lang="en-HK" smtClean="0">
                <a:solidFill>
                  <a:schemeClr val="tx1"/>
                </a:solidFill>
              </a:rPr>
              <a:t>5</a:t>
            </a:fld>
            <a:endParaRPr lang="en-HK">
              <a:solidFill>
                <a:schemeClr val="tx1"/>
              </a:solidFill>
            </a:endParaRPr>
          </a:p>
        </p:txBody>
      </p:sp>
      <p:sp>
        <p:nvSpPr>
          <p:cNvPr id="6" name="矩形: 剪去對角角落 5">
            <a:extLst>
              <a:ext uri="{FF2B5EF4-FFF2-40B4-BE49-F238E27FC236}">
                <a16:creationId xmlns:a16="http://schemas.microsoft.com/office/drawing/2014/main" id="{B5C02901-AEFB-4781-B8CE-82CB03E9DA5B}"/>
              </a:ext>
            </a:extLst>
          </p:cNvPr>
          <p:cNvSpPr/>
          <p:nvPr/>
        </p:nvSpPr>
        <p:spPr>
          <a:xfrm>
            <a:off x="9355016" y="160435"/>
            <a:ext cx="2763297" cy="574529"/>
          </a:xfrm>
          <a:prstGeom prst="snip2DiagRect">
            <a:avLst/>
          </a:prstGeom>
          <a:solidFill>
            <a:srgbClr val="764BCD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範疇三：促進家長身心健康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「親子相尊重，溝通能達到」</a:t>
            </a:r>
          </a:p>
        </p:txBody>
      </p:sp>
    </p:spTree>
    <p:extLst>
      <p:ext uri="{BB962C8B-B14F-4D97-AF65-F5344CB8AC3E}">
        <p14:creationId xmlns:p14="http://schemas.microsoft.com/office/powerpoint/2010/main" val="35808173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B89091-5735-2A57-F07A-7537913FA4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圓角化同側角落 9">
            <a:extLst>
              <a:ext uri="{FF2B5EF4-FFF2-40B4-BE49-F238E27FC236}">
                <a16:creationId xmlns:a16="http://schemas.microsoft.com/office/drawing/2014/main" id="{FC4F65CA-697F-2C73-7629-4A2751900F02}"/>
              </a:ext>
            </a:extLst>
          </p:cNvPr>
          <p:cNvSpPr/>
          <p:nvPr/>
        </p:nvSpPr>
        <p:spPr>
          <a:xfrm rot="5400000">
            <a:off x="3472567" y="-214482"/>
            <a:ext cx="1313970" cy="8259101"/>
          </a:xfrm>
          <a:prstGeom prst="round2Same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4" name="矩形: 圓角化同側角落 3">
            <a:extLst>
              <a:ext uri="{FF2B5EF4-FFF2-40B4-BE49-F238E27FC236}">
                <a16:creationId xmlns:a16="http://schemas.microsoft.com/office/drawing/2014/main" id="{0B7A2A57-DDEB-C09F-9CA2-FDC673F4E439}"/>
              </a:ext>
            </a:extLst>
          </p:cNvPr>
          <p:cNvSpPr/>
          <p:nvPr/>
        </p:nvSpPr>
        <p:spPr>
          <a:xfrm rot="5400000">
            <a:off x="3473488" y="-777757"/>
            <a:ext cx="1518600" cy="8465575"/>
          </a:xfrm>
          <a:prstGeom prst="round2SameRect">
            <a:avLst/>
          </a:prstGeom>
          <a:solidFill>
            <a:srgbClr val="9C81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zh-TW" altLang="en-US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環節七</a:t>
            </a:r>
            <a:endParaRPr lang="en-HK" altLang="zh-TW" sz="44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TW" altLang="en-US" sz="35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填寫</a:t>
            </a:r>
            <a:r>
              <a:rPr lang="zh-HK" altLang="en-US" sz="35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檢討</a:t>
            </a:r>
            <a:r>
              <a:rPr lang="zh-TW" altLang="en-US" sz="35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問卷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9F7C82DB-ABF8-F732-C909-82A9E95D7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7648" y="6356350"/>
            <a:ext cx="2743200" cy="365125"/>
          </a:xfrm>
        </p:spPr>
        <p:txBody>
          <a:bodyPr/>
          <a:lstStyle/>
          <a:p>
            <a:fld id="{A0482D78-9449-4653-B554-7E2F4EFC8E21}" type="slidenum">
              <a:rPr lang="en-HK" smtClean="0">
                <a:solidFill>
                  <a:schemeClr val="tx1"/>
                </a:solidFill>
              </a:rPr>
              <a:t>50</a:t>
            </a:fld>
            <a:endParaRPr lang="en-HK">
              <a:solidFill>
                <a:schemeClr val="tx1"/>
              </a:solidFill>
            </a:endParaRPr>
          </a:p>
        </p:txBody>
      </p:sp>
      <p:sp>
        <p:nvSpPr>
          <p:cNvPr id="7" name="矩形: 剪去對角角落 6">
            <a:extLst>
              <a:ext uri="{FF2B5EF4-FFF2-40B4-BE49-F238E27FC236}">
                <a16:creationId xmlns:a16="http://schemas.microsoft.com/office/drawing/2014/main" id="{28A648D7-80FB-44F6-B322-A25F684544F7}"/>
              </a:ext>
            </a:extLst>
          </p:cNvPr>
          <p:cNvSpPr/>
          <p:nvPr/>
        </p:nvSpPr>
        <p:spPr>
          <a:xfrm>
            <a:off x="9355016" y="160435"/>
            <a:ext cx="2763297" cy="574529"/>
          </a:xfrm>
          <a:prstGeom prst="snip2DiagRect">
            <a:avLst/>
          </a:prstGeom>
          <a:solidFill>
            <a:srgbClr val="764BCD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範疇三：促進家長身心健康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「親子相尊重，溝通能達到」</a:t>
            </a:r>
          </a:p>
        </p:txBody>
      </p:sp>
    </p:spTree>
    <p:extLst>
      <p:ext uri="{BB962C8B-B14F-4D97-AF65-F5344CB8AC3E}">
        <p14:creationId xmlns:p14="http://schemas.microsoft.com/office/powerpoint/2010/main" val="11901676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CBC846-9DBD-2F50-42F3-376FB49EF3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4F64CC6-C477-411C-5305-53B2D34CE1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6506" y="1798584"/>
            <a:ext cx="9073663" cy="443326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endParaRPr lang="en-HK"/>
          </a:p>
          <a:p>
            <a:pPr marL="0" indent="0">
              <a:lnSpc>
                <a:spcPct val="150000"/>
              </a:lnSpc>
              <a:buNone/>
            </a:pPr>
            <a:endParaRPr lang="en-HK"/>
          </a:p>
          <a:p>
            <a:pPr marL="514350" indent="-514350">
              <a:buFont typeface="+mj-lt"/>
              <a:buAutoNum type="arabicPeriod"/>
            </a:pPr>
            <a:endParaRPr lang="en-HK"/>
          </a:p>
          <a:p>
            <a:pPr marL="0" indent="0">
              <a:buNone/>
            </a:pPr>
            <a:endParaRPr lang="en-HK"/>
          </a:p>
        </p:txBody>
      </p:sp>
      <p:sp>
        <p:nvSpPr>
          <p:cNvPr id="4" name="副標題 9">
            <a:extLst>
              <a:ext uri="{FF2B5EF4-FFF2-40B4-BE49-F238E27FC236}">
                <a16:creationId xmlns:a16="http://schemas.microsoft.com/office/drawing/2014/main" id="{B1D191E7-0DCA-8ECF-9923-6EA8064763BB}"/>
              </a:ext>
            </a:extLst>
          </p:cNvPr>
          <p:cNvSpPr txBox="1">
            <a:spLocks/>
          </p:cNvSpPr>
          <p:nvPr/>
        </p:nvSpPr>
        <p:spPr>
          <a:xfrm>
            <a:off x="9428703" y="-191920"/>
            <a:ext cx="2763297" cy="528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n-HK" altLang="zh-TW" sz="15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74691EA5-7184-D45D-A4D7-D01A887AC90F}"/>
              </a:ext>
            </a:extLst>
          </p:cNvPr>
          <p:cNvSpPr/>
          <p:nvPr/>
        </p:nvSpPr>
        <p:spPr>
          <a:xfrm>
            <a:off x="4464784" y="2921168"/>
            <a:ext cx="326243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000" b="1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謝謝參與</a:t>
            </a:r>
            <a:endParaRPr lang="en-HK" sz="6000" b="1">
              <a:solidFill>
                <a:srgbClr val="7030A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8" name="矩形: 剪去對角角落 7">
            <a:extLst>
              <a:ext uri="{FF2B5EF4-FFF2-40B4-BE49-F238E27FC236}">
                <a16:creationId xmlns:a16="http://schemas.microsoft.com/office/drawing/2014/main" id="{52CB97E4-6740-4E44-8A1F-5B32DA71D01D}"/>
              </a:ext>
            </a:extLst>
          </p:cNvPr>
          <p:cNvSpPr/>
          <p:nvPr/>
        </p:nvSpPr>
        <p:spPr>
          <a:xfrm>
            <a:off x="9355016" y="160435"/>
            <a:ext cx="2763297" cy="574529"/>
          </a:xfrm>
          <a:prstGeom prst="snip2DiagRect">
            <a:avLst/>
          </a:prstGeom>
          <a:solidFill>
            <a:srgbClr val="764BCD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範疇三：促進家長身心健康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「親子相尊重，溝通能達到」</a:t>
            </a:r>
          </a:p>
        </p:txBody>
      </p:sp>
    </p:spTree>
    <p:extLst>
      <p:ext uri="{BB962C8B-B14F-4D97-AF65-F5344CB8AC3E}">
        <p14:creationId xmlns:p14="http://schemas.microsoft.com/office/powerpoint/2010/main" val="62946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61FF74E-E82B-4ADF-ACA4-1AF07D9C3F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6506" y="1798584"/>
            <a:ext cx="9073663" cy="443326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endParaRPr lang="en-HK" dirty="0"/>
          </a:p>
          <a:p>
            <a:pPr marL="0" indent="0">
              <a:lnSpc>
                <a:spcPct val="150000"/>
              </a:lnSpc>
              <a:buNone/>
            </a:pPr>
            <a:endParaRPr lang="en-HK" dirty="0"/>
          </a:p>
          <a:p>
            <a:pPr marL="514350" indent="-514350">
              <a:buFont typeface="+mj-lt"/>
              <a:buAutoNum type="arabicPeriod"/>
            </a:pPr>
            <a:endParaRPr lang="en-HK" dirty="0"/>
          </a:p>
          <a:p>
            <a:pPr marL="0" indent="0">
              <a:buNone/>
            </a:pPr>
            <a:endParaRPr lang="en-HK" dirty="0"/>
          </a:p>
        </p:txBody>
      </p:sp>
      <p:sp>
        <p:nvSpPr>
          <p:cNvPr id="4" name="副標題 9">
            <a:extLst>
              <a:ext uri="{FF2B5EF4-FFF2-40B4-BE49-F238E27FC236}">
                <a16:creationId xmlns:a16="http://schemas.microsoft.com/office/drawing/2014/main" id="{B0A7869E-61FD-436D-84B6-70AE933B66C7}"/>
              </a:ext>
            </a:extLst>
          </p:cNvPr>
          <p:cNvSpPr txBox="1">
            <a:spLocks/>
          </p:cNvSpPr>
          <p:nvPr/>
        </p:nvSpPr>
        <p:spPr>
          <a:xfrm>
            <a:off x="9428703" y="-191920"/>
            <a:ext cx="2763297" cy="528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n-HK" altLang="zh-TW" sz="15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EFBA25BB-470B-4C75-90D9-ABCE301B74EE}"/>
              </a:ext>
            </a:extLst>
          </p:cNvPr>
          <p:cNvSpPr/>
          <p:nvPr/>
        </p:nvSpPr>
        <p:spPr>
          <a:xfrm>
            <a:off x="1532801" y="802242"/>
            <a:ext cx="8759222" cy="761488"/>
          </a:xfrm>
          <a:prstGeom prst="roundRect">
            <a:avLst/>
          </a:prstGeom>
          <a:solidFill>
            <a:srgbClr val="9C81DF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srgbClr val="9C81DF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參考資料</a:t>
            </a:r>
            <a:endParaRPr lang="en-US" altLang="zh-TW" sz="2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04B88CE-91E3-4BC7-BE83-1F1FB4E27E63}"/>
              </a:ext>
            </a:extLst>
          </p:cNvPr>
          <p:cNvSpPr/>
          <p:nvPr/>
        </p:nvSpPr>
        <p:spPr>
          <a:xfrm>
            <a:off x="911257" y="1631008"/>
            <a:ext cx="1036948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9750" indent="-539750"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Erikson, E. H. (1950). </a:t>
            </a:r>
            <a:r>
              <a:rPr lang="en-US" altLang="zh-TW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Childhood and society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W. W. Norton &amp; Company.</a:t>
            </a:r>
          </a:p>
          <a:p>
            <a:pPr marL="539750" indent="-539750"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Erikson, E. H. (1980). </a:t>
            </a:r>
            <a:r>
              <a:rPr lang="en-US" altLang="zh-TW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Identity and the life cycle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W. W. Norton &amp; Company.</a:t>
            </a:r>
          </a:p>
          <a:p>
            <a:pPr marL="539750" indent="-539750"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Maree, J. G. (2021). The psychosocial development theory of Erik Erikson: critical overview. </a:t>
            </a:r>
            <a:r>
              <a:rPr lang="en-US" altLang="zh-TW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Early Child Development and Care, 191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(7–8), 1107–1121. </a:t>
            </a:r>
            <a:r>
              <a:rPr lang="en-US" altLang="zh-TW" u="sng" dirty="0">
                <a:uFill>
                  <a:solidFill>
                    <a:schemeClr val="bg1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https://doi.org/10.1080/03004430.2020.1845163</a:t>
            </a:r>
            <a:endParaRPr lang="en-US" altLang="zh-TW" u="sng" dirty="0">
              <a:uFill>
                <a:solidFill>
                  <a:schemeClr val="bg1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9750" indent="-539750"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Rosenberg, M. B. (2012</a:t>
            </a:r>
            <a:r>
              <a:rPr lang="en-US" altLang="zh-TW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Living Nonviolent Communication: Practical tools to connect and communicate skillfully in every situation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zh-TW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PuddleDancer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Press.</a:t>
            </a:r>
          </a:p>
          <a:p>
            <a:pPr marL="539750" indent="-539750"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Rosenberg, M. B. (2015). </a:t>
            </a:r>
            <a:r>
              <a:rPr lang="en-US" altLang="zh-TW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Nonviolent communication: A language of life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(3rd ed.). </a:t>
            </a:r>
            <a:r>
              <a:rPr lang="en-US" altLang="zh-TW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PuddleDancer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Press.</a:t>
            </a:r>
          </a:p>
          <a:p>
            <a:pPr marL="539750" indent="-539750"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Social Welfare Department. (n.d.). </a:t>
            </a:r>
            <a:r>
              <a:rPr lang="en-US" altLang="zh-TW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Integrated family services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Hong Kong SAR Government. </a:t>
            </a:r>
            <a:r>
              <a:rPr lang="en-US" altLang="zh-TW" u="sng" dirty="0">
                <a:uFill>
                  <a:solidFill>
                    <a:schemeClr val="bg1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https://www.swd.gov.hk/tc/pubsvc/family/cat_family/ifs/</a:t>
            </a:r>
            <a:endParaRPr lang="en-US" altLang="zh-TW" u="sng" dirty="0">
              <a:uFill>
                <a:solidFill>
                  <a:schemeClr val="bg1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9750" indent="-539750"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Social Welfare Department. (n.d.). Integrated Community Centre for Mental Wellness (ICCMW). Hong Kong SAR Government. </a:t>
            </a:r>
            <a:r>
              <a:rPr lang="en-US" altLang="zh-TW" u="sng" dirty="0">
                <a:uFill>
                  <a:solidFill>
                    <a:schemeClr val="bg1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https://www.swd.gov.hk/tc/pubsvc/rehab/cat_supportcom/centrebase/iccmw/</a:t>
            </a:r>
            <a:endParaRPr lang="en-HK" altLang="zh-HK" u="sng" dirty="0">
              <a:uFill>
                <a:solidFill>
                  <a:schemeClr val="bg1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9750" indent="-539750"/>
            <a:endParaRPr lang="en-US" altLang="zh-TW" dirty="0"/>
          </a:p>
        </p:txBody>
      </p:sp>
      <p:sp>
        <p:nvSpPr>
          <p:cNvPr id="7" name="矩形: 剪去對角角落 6">
            <a:extLst>
              <a:ext uri="{FF2B5EF4-FFF2-40B4-BE49-F238E27FC236}">
                <a16:creationId xmlns:a16="http://schemas.microsoft.com/office/drawing/2014/main" id="{4A789E0F-9922-4219-B084-3078127210FD}"/>
              </a:ext>
            </a:extLst>
          </p:cNvPr>
          <p:cNvSpPr/>
          <p:nvPr/>
        </p:nvSpPr>
        <p:spPr>
          <a:xfrm>
            <a:off x="9355016" y="160435"/>
            <a:ext cx="2763297" cy="574529"/>
          </a:xfrm>
          <a:prstGeom prst="snip2DiagRect">
            <a:avLst/>
          </a:prstGeom>
          <a:solidFill>
            <a:srgbClr val="764BCD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範疇三：促進家長身心健康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「親子相尊重，溝通能達到」</a:t>
            </a:r>
          </a:p>
        </p:txBody>
      </p:sp>
    </p:spTree>
    <p:extLst>
      <p:ext uri="{BB962C8B-B14F-4D97-AF65-F5344CB8AC3E}">
        <p14:creationId xmlns:p14="http://schemas.microsoft.com/office/powerpoint/2010/main" val="14756328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61FF74E-E82B-4ADF-ACA4-1AF07D9C3F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6506" y="1798584"/>
            <a:ext cx="9073663" cy="443326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endParaRPr lang="en-HK" dirty="0"/>
          </a:p>
          <a:p>
            <a:pPr marL="0" indent="0">
              <a:lnSpc>
                <a:spcPct val="150000"/>
              </a:lnSpc>
              <a:buNone/>
            </a:pPr>
            <a:endParaRPr lang="en-HK" dirty="0"/>
          </a:p>
          <a:p>
            <a:pPr marL="514350" indent="-514350">
              <a:buFont typeface="+mj-lt"/>
              <a:buAutoNum type="arabicPeriod"/>
            </a:pPr>
            <a:endParaRPr lang="en-HK" dirty="0"/>
          </a:p>
          <a:p>
            <a:pPr marL="0" indent="0">
              <a:buNone/>
            </a:pPr>
            <a:endParaRPr lang="en-HK" dirty="0"/>
          </a:p>
        </p:txBody>
      </p:sp>
      <p:sp>
        <p:nvSpPr>
          <p:cNvPr id="4" name="副標題 9">
            <a:extLst>
              <a:ext uri="{FF2B5EF4-FFF2-40B4-BE49-F238E27FC236}">
                <a16:creationId xmlns:a16="http://schemas.microsoft.com/office/drawing/2014/main" id="{B0A7869E-61FD-436D-84B6-70AE933B66C7}"/>
              </a:ext>
            </a:extLst>
          </p:cNvPr>
          <p:cNvSpPr txBox="1">
            <a:spLocks/>
          </p:cNvSpPr>
          <p:nvPr/>
        </p:nvSpPr>
        <p:spPr>
          <a:xfrm>
            <a:off x="9428703" y="-191920"/>
            <a:ext cx="2763297" cy="528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n-HK" altLang="zh-TW" sz="15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EFBA25BB-470B-4C75-90D9-ABCE301B74EE}"/>
              </a:ext>
            </a:extLst>
          </p:cNvPr>
          <p:cNvSpPr/>
          <p:nvPr/>
        </p:nvSpPr>
        <p:spPr>
          <a:xfrm>
            <a:off x="1532801" y="802242"/>
            <a:ext cx="8759222" cy="761488"/>
          </a:xfrm>
          <a:prstGeom prst="roundRect">
            <a:avLst/>
          </a:prstGeom>
          <a:solidFill>
            <a:srgbClr val="9C81DF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srgbClr val="9C81DF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參考資料</a:t>
            </a:r>
            <a:endParaRPr lang="en-US" altLang="zh-TW" sz="28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04B88CE-91E3-4BC7-BE83-1F1FB4E27E63}"/>
              </a:ext>
            </a:extLst>
          </p:cNvPr>
          <p:cNvSpPr/>
          <p:nvPr/>
        </p:nvSpPr>
        <p:spPr>
          <a:xfrm>
            <a:off x="911257" y="1631008"/>
            <a:ext cx="10369485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TW" sz="1800" kern="100" dirty="0"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仁安醫院（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n.d.</a:t>
            </a:r>
            <a:r>
              <a:rPr lang="zh-TW" sz="1800" kern="100" dirty="0"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）。家長壓力如何影響親子關係？家長健康才是孩子成長的基石！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sz="1800" u="sng" kern="100" dirty="0">
                <a:effectLst/>
                <a:uFill>
                  <a:solidFill>
                    <a:schemeClr val="bg1"/>
                  </a:solidFill>
                </a:u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https://www.union.org/tc/patients-visitors/health-topics/article/parental-stress-family-well-being</a:t>
            </a:r>
            <a:endParaRPr lang="en-US" sz="1800" u="sng" kern="100" dirty="0">
              <a:effectLst/>
              <a:uFill>
                <a:solidFill>
                  <a:schemeClr val="bg1"/>
                </a:solidFill>
              </a:uFill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342900" lvl="0" indent="-34290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TW" sz="1800" kern="100" dirty="0"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任曦穎（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2024</a:t>
            </a:r>
            <a:r>
              <a:rPr lang="zh-TW" sz="1800" kern="100" dirty="0"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年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8</a:t>
            </a:r>
            <a:r>
              <a:rPr lang="zh-TW" sz="1800" kern="100" dirty="0"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月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13</a:t>
            </a:r>
            <a:r>
              <a:rPr lang="zh-TW" sz="1800" kern="100" dirty="0"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日）。調查指學童壓力水平易受家長情緒影響　學者倡實踐家長正向教育。香港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01</a:t>
            </a:r>
            <a:r>
              <a:rPr lang="zh-TW" sz="1800" kern="100" dirty="0"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。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sz="1800" u="sng" kern="100" dirty="0">
                <a:effectLst/>
                <a:uFill>
                  <a:solidFill>
                    <a:schemeClr val="bg1"/>
                  </a:solidFill>
                </a:u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https://www.hk01.com/article/1044371?utm_source=01articlecopy&amp;utm_medium=referral</a:t>
            </a:r>
            <a:endParaRPr lang="en-US" sz="1800" u="sng" kern="100" dirty="0">
              <a:effectLst/>
              <a:uFill>
                <a:solidFill>
                  <a:schemeClr val="bg1"/>
                </a:solidFill>
              </a:uFill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342900" lvl="0" indent="-34290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TW" sz="1800" kern="100" dirty="0"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香港婦女聯合會（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2024</a:t>
            </a:r>
            <a:r>
              <a:rPr lang="zh-TW" sz="1800" kern="100" dirty="0"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年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5</a:t>
            </a:r>
            <a:r>
              <a:rPr lang="zh-TW" sz="1800" kern="100" dirty="0"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月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12</a:t>
            </a:r>
            <a:r>
              <a:rPr lang="zh-TW" sz="1800" kern="100" dirty="0"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日）。快樂兒童調查揭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3</a:t>
            </a:r>
            <a:r>
              <a:rPr lang="zh-TW" sz="1800" kern="100" dirty="0"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成半人不快樂　高小初中壓力爆煲、家長壓力沉重。香港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01</a:t>
            </a:r>
            <a:r>
              <a:rPr lang="zh-TW" sz="1800" kern="100" dirty="0"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。</a:t>
            </a:r>
            <a:r>
              <a:rPr lang="zh-TW" sz="18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u="sng" strike="noStrike" kern="100" dirty="0">
                <a:effectLst/>
                <a:uFill>
                  <a:solidFill>
                    <a:schemeClr val="bg1"/>
                  </a:solidFill>
                </a:u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https://www.hk01.com/article/60255189?utm_source=01articlecopy&amp;utm_medium=referral</a:t>
            </a:r>
            <a:endParaRPr lang="en-US" sz="1800" u="sng" kern="100" dirty="0">
              <a:effectLst/>
              <a:uFill>
                <a:solidFill>
                  <a:schemeClr val="bg1"/>
                </a:solidFill>
              </a:uFill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342900" lvl="0" indent="-34290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TW" sz="1800" kern="100" dirty="0"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新生精神康復會（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2019</a:t>
            </a:r>
            <a:r>
              <a:rPr lang="zh-TW" sz="1800" kern="100" dirty="0"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年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9</a:t>
            </a:r>
            <a:r>
              <a:rPr lang="zh-TW" sz="1800" kern="100" dirty="0"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月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9</a:t>
            </a:r>
            <a:r>
              <a:rPr lang="zh-TW" sz="1800" kern="100" dirty="0"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日） 。家長壓力指數及靜觀親職發佈會。</a:t>
            </a:r>
            <a:r>
              <a:rPr lang="zh-TW" sz="18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u="sng" strike="noStrike" kern="100" dirty="0">
                <a:effectLst/>
                <a:uFill>
                  <a:solidFill>
                    <a:schemeClr val="bg1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https://www.nlpra.org.hk/FileUpload/Home/83b6b840-741b-48a8-a366-2568fe2fc67e.pdf</a:t>
            </a:r>
            <a:endParaRPr lang="en-US" sz="1800" u="sng" kern="100" dirty="0">
              <a:effectLst/>
              <a:uFill>
                <a:solidFill>
                  <a:schemeClr val="bg1"/>
                </a:solidFill>
              </a:uFill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342900" lvl="0" indent="-34290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TW" sz="1800" kern="100" dirty="0"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教育局（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2024</a:t>
            </a:r>
            <a:r>
              <a:rPr lang="zh-TW" sz="1800" kern="100" dirty="0"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）。《家長教育課程架構（中學）》。香港特別行政區政府。</a:t>
            </a:r>
            <a:r>
              <a:rPr lang="en-US" sz="1800" u="sng" strike="noStrike" kern="100" dirty="0">
                <a:effectLst/>
                <a:uFill>
                  <a:solidFill>
                    <a:schemeClr val="bg1"/>
                  </a:solidFill>
                </a:u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https://www.parent.edu.hk/smart-parent-net/topics/article/framework_sec</a:t>
            </a:r>
            <a:r>
              <a:rPr lang="en-US" sz="1800" u="sng" kern="100" dirty="0">
                <a:effectLst/>
                <a:uFill>
                  <a:solidFill>
                    <a:schemeClr val="bg1"/>
                  </a:solidFill>
                </a:u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endParaRPr lang="en-US" sz="1800" u="sng" kern="100" dirty="0">
              <a:effectLst/>
              <a:uFill>
                <a:solidFill>
                  <a:schemeClr val="bg1"/>
                </a:solidFill>
              </a:uFill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342900" lvl="0" indent="-34290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TW" sz="1800" kern="100" dirty="0"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教育局。《家長智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NET</a:t>
            </a:r>
            <a:r>
              <a:rPr lang="zh-TW" sz="1800" kern="100" dirty="0"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》。香港特別行政區政府。</a:t>
            </a:r>
            <a:r>
              <a:rPr lang="en-US" sz="1800" u="sng" strike="noStrike" kern="100" dirty="0">
                <a:effectLst/>
                <a:uFill>
                  <a:solidFill>
                    <a:schemeClr val="bg1"/>
                  </a:solidFill>
                </a:u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https://www.parent.edu.hk/</a:t>
            </a:r>
            <a:r>
              <a:rPr lang="en-US" sz="1800" u="sng" kern="100" dirty="0">
                <a:effectLst/>
                <a:uFill>
                  <a:solidFill>
                    <a:schemeClr val="bg1"/>
                  </a:solidFill>
                </a:u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endParaRPr lang="en-US" sz="1800" u="sng" kern="100" dirty="0">
              <a:effectLst/>
              <a:uFill>
                <a:solidFill>
                  <a:schemeClr val="bg1"/>
                </a:solidFill>
              </a:uFill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kern="100" dirty="0"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Rosenberg, M. B.</a:t>
            </a:r>
            <a:r>
              <a:rPr lang="zh-TW" sz="1800" kern="100" dirty="0"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（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2019</a:t>
            </a:r>
            <a:r>
              <a:rPr lang="zh-TW" sz="1800" kern="100" dirty="0"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）。《非暴力溝通：愛的語言（全新修訂版）》（蕭寶森譯）。光啟文化。</a:t>
            </a:r>
            <a:endParaRPr lang="en-US" sz="1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dirty="0"/>
          </a:p>
          <a:p>
            <a:pPr marL="539750" indent="-539750">
              <a:buFont typeface="Arial" panose="020B0604020202020204" pitchFamily="34" charset="0"/>
              <a:buChar char="•"/>
            </a:pPr>
            <a:endParaRPr lang="en-HK" altLang="zh-HK" dirty="0"/>
          </a:p>
          <a:p>
            <a:pPr marL="539750" indent="-539750">
              <a:buFont typeface="Arial" panose="020B0604020202020204" pitchFamily="34" charset="0"/>
              <a:buChar char="•"/>
            </a:pPr>
            <a:endParaRPr lang="en-US" altLang="zh-TW" dirty="0"/>
          </a:p>
        </p:txBody>
      </p:sp>
      <p:sp>
        <p:nvSpPr>
          <p:cNvPr id="7" name="矩形: 剪去對角角落 6">
            <a:extLst>
              <a:ext uri="{FF2B5EF4-FFF2-40B4-BE49-F238E27FC236}">
                <a16:creationId xmlns:a16="http://schemas.microsoft.com/office/drawing/2014/main" id="{4A789E0F-9922-4219-B084-3078127210FD}"/>
              </a:ext>
            </a:extLst>
          </p:cNvPr>
          <p:cNvSpPr/>
          <p:nvPr/>
        </p:nvSpPr>
        <p:spPr>
          <a:xfrm>
            <a:off x="9355016" y="160435"/>
            <a:ext cx="2763297" cy="574529"/>
          </a:xfrm>
          <a:prstGeom prst="snip2DiagRect">
            <a:avLst/>
          </a:prstGeom>
          <a:solidFill>
            <a:srgbClr val="764BCD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範疇三：促進家長身心健康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「親子相尊重，溝通能達到」</a:t>
            </a:r>
          </a:p>
        </p:txBody>
      </p:sp>
    </p:spTree>
    <p:extLst>
      <p:ext uri="{BB962C8B-B14F-4D97-AF65-F5344CB8AC3E}">
        <p14:creationId xmlns:p14="http://schemas.microsoft.com/office/powerpoint/2010/main" val="22289772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A19700-C372-6E85-AF69-68FD8D0A2A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雲朵形 5">
            <a:extLst>
              <a:ext uri="{FF2B5EF4-FFF2-40B4-BE49-F238E27FC236}">
                <a16:creationId xmlns:a16="http://schemas.microsoft.com/office/drawing/2014/main" id="{A14BF39D-4A9C-4D39-9A22-90F894654C4A}"/>
              </a:ext>
            </a:extLst>
          </p:cNvPr>
          <p:cNvSpPr/>
          <p:nvPr/>
        </p:nvSpPr>
        <p:spPr>
          <a:xfrm rot="177403">
            <a:off x="815735" y="1300906"/>
            <a:ext cx="10069483" cy="4661973"/>
          </a:xfrm>
          <a:prstGeom prst="cloud">
            <a:avLst/>
          </a:prstGeom>
          <a:solidFill>
            <a:srgbClr val="E9E0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id="{82B8E702-CABD-09D7-1E74-753F0A166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4055" y="4810098"/>
            <a:ext cx="2131392" cy="2023890"/>
          </a:xfrm>
          <a:prstGeom prst="rect">
            <a:avLst/>
          </a:prstGeom>
        </p:spPr>
      </p:pic>
      <p:sp>
        <p:nvSpPr>
          <p:cNvPr id="4" name="副標題 9">
            <a:extLst>
              <a:ext uri="{FF2B5EF4-FFF2-40B4-BE49-F238E27FC236}">
                <a16:creationId xmlns:a16="http://schemas.microsoft.com/office/drawing/2014/main" id="{36C2D21A-EEB8-0F68-8152-0A7B5CBF2C7F}"/>
              </a:ext>
            </a:extLst>
          </p:cNvPr>
          <p:cNvSpPr txBox="1">
            <a:spLocks/>
          </p:cNvSpPr>
          <p:nvPr/>
        </p:nvSpPr>
        <p:spPr>
          <a:xfrm>
            <a:off x="9428703" y="-191920"/>
            <a:ext cx="2763297" cy="528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n-HK" altLang="zh-TW" sz="15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44B2A825-A829-586A-A704-AB11CD6A8BD7}"/>
              </a:ext>
            </a:extLst>
          </p:cNvPr>
          <p:cNvSpPr/>
          <p:nvPr/>
        </p:nvSpPr>
        <p:spPr>
          <a:xfrm>
            <a:off x="3268718" y="541550"/>
            <a:ext cx="6086298" cy="761488"/>
          </a:xfrm>
          <a:prstGeom prst="roundRect">
            <a:avLst/>
          </a:prstGeom>
          <a:solidFill>
            <a:srgbClr val="9C81DF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父母和子女衝突</a:t>
            </a:r>
            <a:endParaRPr lang="en-HK" sz="44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A55E5EA8-1661-253B-4663-889343C8BEFA}"/>
              </a:ext>
            </a:extLst>
          </p:cNvPr>
          <p:cNvSpPr/>
          <p:nvPr/>
        </p:nvSpPr>
        <p:spPr>
          <a:xfrm>
            <a:off x="1690813" y="541550"/>
            <a:ext cx="1394896" cy="761488"/>
          </a:xfrm>
          <a:prstGeom prst="roundRect">
            <a:avLst/>
          </a:prstGeom>
          <a:solidFill>
            <a:srgbClr val="9C81DF">
              <a:alpha val="8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分享</a:t>
            </a:r>
            <a:endParaRPr lang="en-HK" sz="44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1" name="投影片編號版面配置區 1">
            <a:extLst>
              <a:ext uri="{FF2B5EF4-FFF2-40B4-BE49-F238E27FC236}">
                <a16:creationId xmlns:a16="http://schemas.microsoft.com/office/drawing/2014/main" id="{67A19981-10CB-6906-8968-F5075D8EA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7648" y="6356350"/>
            <a:ext cx="2743200" cy="365125"/>
          </a:xfrm>
        </p:spPr>
        <p:txBody>
          <a:bodyPr/>
          <a:lstStyle/>
          <a:p>
            <a:fld id="{A0482D78-9449-4653-B554-7E2F4EFC8E21}" type="slidenum">
              <a:rPr lang="en-HK" smtClean="0">
                <a:solidFill>
                  <a:schemeClr val="tx1"/>
                </a:solidFill>
              </a:rPr>
              <a:t>6</a:t>
            </a:fld>
            <a:endParaRPr lang="en-HK">
              <a:solidFill>
                <a:schemeClr val="tx1"/>
              </a:solidFill>
            </a:endParaRPr>
          </a:p>
        </p:txBody>
      </p:sp>
      <p:sp>
        <p:nvSpPr>
          <p:cNvPr id="10" name="矩形: 剪去對角角落 9">
            <a:extLst>
              <a:ext uri="{FF2B5EF4-FFF2-40B4-BE49-F238E27FC236}">
                <a16:creationId xmlns:a16="http://schemas.microsoft.com/office/drawing/2014/main" id="{8F9557DA-A296-4A2C-A287-706642045AF9}"/>
              </a:ext>
            </a:extLst>
          </p:cNvPr>
          <p:cNvSpPr/>
          <p:nvPr/>
        </p:nvSpPr>
        <p:spPr>
          <a:xfrm>
            <a:off x="9355016" y="160435"/>
            <a:ext cx="2763297" cy="574529"/>
          </a:xfrm>
          <a:prstGeom prst="snip2DiagRect">
            <a:avLst/>
          </a:prstGeom>
          <a:solidFill>
            <a:srgbClr val="764BCD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範疇三：促進家長身心健康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「親子相尊重，溝通能達到」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6AA93305-5003-460D-BB26-1952E08FB37B}"/>
              </a:ext>
            </a:extLst>
          </p:cNvPr>
          <p:cNvSpPr/>
          <p:nvPr/>
        </p:nvSpPr>
        <p:spPr>
          <a:xfrm>
            <a:off x="4294455" y="1801896"/>
            <a:ext cx="31245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HK" altLang="zh-HK" sz="2800" b="1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</a:t>
            </a:r>
            <a:r>
              <a:rPr lang="zh-TW" altLang="en-US" sz="2800" b="1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至</a:t>
            </a:r>
            <a:r>
              <a:rPr lang="en-HK" altLang="zh-HK" sz="2800" b="1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</a:t>
            </a:r>
            <a:r>
              <a:rPr lang="zh-TW" altLang="en-US" sz="2800" b="1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人一組討論：</a:t>
            </a:r>
            <a:endParaRPr lang="en-HK" sz="2800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B182431-9FB5-4183-AE95-17490D84476C}"/>
              </a:ext>
            </a:extLst>
          </p:cNvPr>
          <p:cNvSpPr/>
          <p:nvPr/>
        </p:nvSpPr>
        <p:spPr>
          <a:xfrm>
            <a:off x="1774069" y="2182505"/>
            <a:ext cx="9036282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AutoNum type="arabicPeriod"/>
            </a:pPr>
            <a:r>
              <a:rPr lang="zh-TW" altLang="en-US" sz="2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你與子女在溝通時有否出現衝突呢？</a:t>
            </a:r>
            <a:endParaRPr lang="en-HK" altLang="zh-TW" sz="2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457200" lvl="0" indent="-457200">
              <a:buAutoNum type="arabicPeriod"/>
            </a:pPr>
            <a:r>
              <a:rPr lang="zh-TW" altLang="en-US" sz="2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通常是什麼事情引發衝突呢？</a:t>
            </a:r>
            <a:endParaRPr lang="en-HK" altLang="zh-TW" sz="2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457200" lvl="0" indent="-457200">
              <a:buAutoNum type="arabicPeriod"/>
            </a:pPr>
            <a:r>
              <a:rPr lang="zh-TW" altLang="en-US" sz="2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面對這些衝突，你會怎樣處理？</a:t>
            </a:r>
            <a:endParaRPr lang="en-HK" altLang="zh-TW" sz="2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457200" lvl="0" indent="-457200">
              <a:buAutoNum type="arabicPeriod"/>
            </a:pPr>
            <a:r>
              <a:rPr lang="zh-TW" altLang="en-US" sz="2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衝突過後，你與子女的關係有沒有變化？</a:t>
            </a:r>
            <a:endParaRPr lang="en-HK" altLang="zh-TW" sz="2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457200" lvl="0" indent="-457200">
              <a:buAutoNum type="arabicPeriod"/>
            </a:pPr>
            <a:r>
              <a:rPr lang="zh-TW" altLang="en-US" sz="2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在處理衝突的過程中，你覺得有哪些困難？</a:t>
            </a:r>
            <a:endParaRPr lang="en-HK" altLang="zh-TW" sz="2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457200" lvl="0" indent="-457200">
              <a:buAutoNum type="arabicPeriod"/>
            </a:pPr>
            <a:r>
              <a:rPr lang="zh-TW" altLang="en-US" sz="2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當衝突發生時，你知道你自己與子女的情緒狀態如何？</a:t>
            </a:r>
          </a:p>
        </p:txBody>
      </p:sp>
    </p:spTree>
    <p:extLst>
      <p:ext uri="{BB962C8B-B14F-4D97-AF65-F5344CB8AC3E}">
        <p14:creationId xmlns:p14="http://schemas.microsoft.com/office/powerpoint/2010/main" val="3879467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37A287-A615-3886-F64B-5665BDD386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標題 9">
            <a:extLst>
              <a:ext uri="{FF2B5EF4-FFF2-40B4-BE49-F238E27FC236}">
                <a16:creationId xmlns:a16="http://schemas.microsoft.com/office/drawing/2014/main" id="{B4012AC3-734F-546F-477F-45CE6A2B833D}"/>
              </a:ext>
            </a:extLst>
          </p:cNvPr>
          <p:cNvSpPr txBox="1">
            <a:spLocks/>
          </p:cNvSpPr>
          <p:nvPr/>
        </p:nvSpPr>
        <p:spPr>
          <a:xfrm>
            <a:off x="9428703" y="-191920"/>
            <a:ext cx="2763297" cy="528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n-HK" altLang="zh-TW" sz="15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0F2B24E4-0EE2-97B5-58AA-FF080EAA262F}"/>
              </a:ext>
            </a:extLst>
          </p:cNvPr>
          <p:cNvSpPr/>
          <p:nvPr/>
        </p:nvSpPr>
        <p:spPr>
          <a:xfrm>
            <a:off x="1532801" y="802242"/>
            <a:ext cx="8759222" cy="761488"/>
          </a:xfrm>
          <a:prstGeom prst="roundRect">
            <a:avLst/>
          </a:prstGeom>
          <a:solidFill>
            <a:srgbClr val="9E86E2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青少年成長過程四大核心需要</a:t>
            </a:r>
          </a:p>
        </p:txBody>
      </p:sp>
      <p:sp>
        <p:nvSpPr>
          <p:cNvPr id="5" name="投影片編號版面配置區 1">
            <a:extLst>
              <a:ext uri="{FF2B5EF4-FFF2-40B4-BE49-F238E27FC236}">
                <a16:creationId xmlns:a16="http://schemas.microsoft.com/office/drawing/2014/main" id="{A0C87C4E-5164-CB53-64D0-28FF4CD0C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7648" y="6356350"/>
            <a:ext cx="2743200" cy="365125"/>
          </a:xfrm>
        </p:spPr>
        <p:txBody>
          <a:bodyPr/>
          <a:lstStyle/>
          <a:p>
            <a:fld id="{A0482D78-9449-4653-B554-7E2F4EFC8E21}" type="slidenum">
              <a:rPr lang="en-HK" smtClean="0">
                <a:solidFill>
                  <a:schemeClr val="tx1"/>
                </a:solidFill>
              </a:rPr>
              <a:t>7</a:t>
            </a:fld>
            <a:endParaRPr lang="en-HK">
              <a:solidFill>
                <a:schemeClr val="tx1"/>
              </a:solidFill>
            </a:endParaRPr>
          </a:p>
        </p:txBody>
      </p:sp>
      <p:sp>
        <p:nvSpPr>
          <p:cNvPr id="24" name="Rectangle 29">
            <a:extLst>
              <a:ext uri="{FF2B5EF4-FFF2-40B4-BE49-F238E27FC236}">
                <a16:creationId xmlns:a16="http://schemas.microsoft.com/office/drawing/2014/main" id="{54188489-6C5B-6938-689D-9059663CD189}"/>
              </a:ext>
            </a:extLst>
          </p:cNvPr>
          <p:cNvSpPr/>
          <p:nvPr/>
        </p:nvSpPr>
        <p:spPr>
          <a:xfrm>
            <a:off x="371979" y="5705036"/>
            <a:ext cx="2999287" cy="620844"/>
          </a:xfrm>
          <a:prstGeom prst="rect">
            <a:avLst/>
          </a:prstGeom>
          <a:solidFill>
            <a:srgbClr val="D3C1F1"/>
          </a:solidFill>
          <a:ln w="57150">
            <a:solidFill>
              <a:srgbClr val="9C81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TW" altLang="en-US" sz="36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建立自我形象</a:t>
            </a:r>
            <a:endParaRPr lang="en-US" altLang="zh-HK" sz="360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5" name="Rectangle 29">
            <a:extLst>
              <a:ext uri="{FF2B5EF4-FFF2-40B4-BE49-F238E27FC236}">
                <a16:creationId xmlns:a16="http://schemas.microsoft.com/office/drawing/2014/main" id="{9B8C5ED3-874A-E623-21F8-33F1639101C1}"/>
              </a:ext>
            </a:extLst>
          </p:cNvPr>
          <p:cNvSpPr/>
          <p:nvPr/>
        </p:nvSpPr>
        <p:spPr>
          <a:xfrm>
            <a:off x="2951266" y="1805716"/>
            <a:ext cx="2994124" cy="620844"/>
          </a:xfrm>
          <a:prstGeom prst="rect">
            <a:avLst/>
          </a:prstGeom>
          <a:solidFill>
            <a:srgbClr val="D3C1F1"/>
          </a:solidFill>
          <a:ln w="57150">
            <a:solidFill>
              <a:srgbClr val="9C81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zh-TW" altLang="en-US" sz="36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掌握獨立思考</a:t>
            </a:r>
            <a:endParaRPr lang="en-US" altLang="zh-TW" sz="3600" b="1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6" name="Rectangle 29">
            <a:extLst>
              <a:ext uri="{FF2B5EF4-FFF2-40B4-BE49-F238E27FC236}">
                <a16:creationId xmlns:a16="http://schemas.microsoft.com/office/drawing/2014/main" id="{C71B3D0F-4FD8-0F06-4329-DCC9CB5B53B3}"/>
              </a:ext>
            </a:extLst>
          </p:cNvPr>
          <p:cNvSpPr/>
          <p:nvPr/>
        </p:nvSpPr>
        <p:spPr>
          <a:xfrm>
            <a:off x="8794961" y="1838571"/>
            <a:ext cx="2994123" cy="620844"/>
          </a:xfrm>
          <a:prstGeom prst="rect">
            <a:avLst/>
          </a:prstGeom>
          <a:solidFill>
            <a:srgbClr val="D3C1F1"/>
          </a:solidFill>
          <a:ln w="57150">
            <a:solidFill>
              <a:srgbClr val="9C81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zh-TW" altLang="en-US" sz="36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應對生活挑戰</a:t>
            </a:r>
            <a:endParaRPr lang="en-US" altLang="zh-CN" sz="3600" b="1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28" name="Picture 24">
            <a:extLst>
              <a:ext uri="{FF2B5EF4-FFF2-40B4-BE49-F238E27FC236}">
                <a16:creationId xmlns:a16="http://schemas.microsoft.com/office/drawing/2014/main" id="{9F677E44-85EC-DD6F-19A0-59C45040E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6938" y="2577679"/>
            <a:ext cx="2514049" cy="2514049"/>
          </a:xfrm>
          <a:prstGeom prst="rect">
            <a:avLst/>
          </a:prstGeom>
        </p:spPr>
      </p:pic>
      <p:sp>
        <p:nvSpPr>
          <p:cNvPr id="27" name="Rectangle 29">
            <a:extLst>
              <a:ext uri="{FF2B5EF4-FFF2-40B4-BE49-F238E27FC236}">
                <a16:creationId xmlns:a16="http://schemas.microsoft.com/office/drawing/2014/main" id="{5CB75354-E4F7-5C17-14D0-D202BA6BE537}"/>
              </a:ext>
            </a:extLst>
          </p:cNvPr>
          <p:cNvSpPr/>
          <p:nvPr/>
        </p:nvSpPr>
        <p:spPr>
          <a:xfrm>
            <a:off x="6096000" y="5735506"/>
            <a:ext cx="2999287" cy="620844"/>
          </a:xfrm>
          <a:prstGeom prst="rect">
            <a:avLst/>
          </a:prstGeom>
          <a:solidFill>
            <a:srgbClr val="D3C1F1"/>
          </a:solidFill>
          <a:ln w="57150">
            <a:solidFill>
              <a:srgbClr val="9C81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zh-TW" altLang="en-US" sz="36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訂立人生目標</a:t>
            </a:r>
            <a:endParaRPr lang="en-US" altLang="zh-TW" sz="3600" b="1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grpSp>
        <p:nvGrpSpPr>
          <p:cNvPr id="41" name="群組 40">
            <a:extLst>
              <a:ext uri="{FF2B5EF4-FFF2-40B4-BE49-F238E27FC236}">
                <a16:creationId xmlns:a16="http://schemas.microsoft.com/office/drawing/2014/main" id="{325783A2-B5CA-CAAD-D4D1-A4DD3DB3B260}"/>
              </a:ext>
            </a:extLst>
          </p:cNvPr>
          <p:cNvGrpSpPr/>
          <p:nvPr/>
        </p:nvGrpSpPr>
        <p:grpSpPr>
          <a:xfrm>
            <a:off x="6279590" y="2952662"/>
            <a:ext cx="2703697" cy="2836437"/>
            <a:chOff x="6190993" y="2909822"/>
            <a:chExt cx="2703697" cy="2836437"/>
          </a:xfrm>
        </p:grpSpPr>
        <p:pic>
          <p:nvPicPr>
            <p:cNvPr id="1028" name="Picture 4" descr="迷路の検索結果 | かわいいフリー素材集 いらすとや">
              <a:extLst>
                <a:ext uri="{FF2B5EF4-FFF2-40B4-BE49-F238E27FC236}">
                  <a16:creationId xmlns:a16="http://schemas.microsoft.com/office/drawing/2014/main" id="{1419E782-E0FF-1356-3F4E-09D6EF4FE4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0993" y="2909822"/>
              <a:ext cx="2514049" cy="25140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圖片 30">
              <a:extLst>
                <a:ext uri="{FF2B5EF4-FFF2-40B4-BE49-F238E27FC236}">
                  <a16:creationId xmlns:a16="http://schemas.microsoft.com/office/drawing/2014/main" id="{7BE316DC-C200-5829-FC67-537E8EA89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37340" y="3554722"/>
              <a:ext cx="1657350" cy="2191537"/>
            </a:xfrm>
            <a:prstGeom prst="rect">
              <a:avLst/>
            </a:prstGeom>
          </p:spPr>
        </p:pic>
      </p:grpSp>
      <p:pic>
        <p:nvPicPr>
          <p:cNvPr id="1032" name="Picture 8" descr="鏡の検索結果 | かわいいフリー素材集 いらすとや">
            <a:extLst>
              <a:ext uri="{FF2B5EF4-FFF2-40B4-BE49-F238E27FC236}">
                <a16:creationId xmlns:a16="http://schemas.microsoft.com/office/drawing/2014/main" id="{C1E194E0-965C-120C-98C9-C8BB81926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99" y="3208384"/>
            <a:ext cx="2514049" cy="2514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群組 41">
            <a:extLst>
              <a:ext uri="{FF2B5EF4-FFF2-40B4-BE49-F238E27FC236}">
                <a16:creationId xmlns:a16="http://schemas.microsoft.com/office/drawing/2014/main" id="{ABB493B8-3587-BEA8-147E-74EEB10AFBCC}"/>
              </a:ext>
            </a:extLst>
          </p:cNvPr>
          <p:cNvGrpSpPr/>
          <p:nvPr/>
        </p:nvGrpSpPr>
        <p:grpSpPr>
          <a:xfrm>
            <a:off x="3122592" y="2345554"/>
            <a:ext cx="2967350" cy="2967350"/>
            <a:chOff x="2613984" y="2485680"/>
            <a:chExt cx="2967350" cy="2967350"/>
          </a:xfrm>
        </p:grpSpPr>
        <p:pic>
          <p:nvPicPr>
            <p:cNvPr id="1026" name="Picture 2" descr="いろいろな考え事をしている人たちのイラスト（ふきだし） | かわいい ...">
              <a:extLst>
                <a:ext uri="{FF2B5EF4-FFF2-40B4-BE49-F238E27FC236}">
                  <a16:creationId xmlns:a16="http://schemas.microsoft.com/office/drawing/2014/main" id="{C0514D03-C2D0-878E-07F8-85C6412A7B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3984" y="2485680"/>
              <a:ext cx="2967350" cy="2967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DD501CC2-994A-9CC8-A2EE-3CFFC4D69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30519" y="2863673"/>
              <a:ext cx="505547" cy="447281"/>
            </a:xfrm>
            <a:prstGeom prst="rect">
              <a:avLst/>
            </a:prstGeom>
          </p:spPr>
        </p:pic>
        <p:pic>
          <p:nvPicPr>
            <p:cNvPr id="34" name="圖片 33">
              <a:extLst>
                <a:ext uri="{FF2B5EF4-FFF2-40B4-BE49-F238E27FC236}">
                  <a16:creationId xmlns:a16="http://schemas.microsoft.com/office/drawing/2014/main" id="{C59BA2D9-2CEE-AD1A-E27E-BADC0029A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56381" y="3348510"/>
              <a:ext cx="863295" cy="620845"/>
            </a:xfrm>
            <a:prstGeom prst="rect">
              <a:avLst/>
            </a:prstGeom>
          </p:spPr>
        </p:pic>
        <p:pic>
          <p:nvPicPr>
            <p:cNvPr id="35" name="圖片 34">
              <a:extLst>
                <a:ext uri="{FF2B5EF4-FFF2-40B4-BE49-F238E27FC236}">
                  <a16:creationId xmlns:a16="http://schemas.microsoft.com/office/drawing/2014/main" id="{A8FDEC9C-10E0-E449-29FA-8C12D43297A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724740" y="2982577"/>
              <a:ext cx="444500" cy="444500"/>
            </a:xfrm>
            <a:prstGeom prst="rect">
              <a:avLst/>
            </a:prstGeom>
          </p:spPr>
        </p:pic>
      </p:grpSp>
      <p:sp>
        <p:nvSpPr>
          <p:cNvPr id="3" name="文字方塊 2">
            <a:extLst>
              <a:ext uri="{FF2B5EF4-FFF2-40B4-BE49-F238E27FC236}">
                <a16:creationId xmlns:a16="http://schemas.microsoft.com/office/drawing/2014/main" id="{485F20BC-E524-9F5B-F7EB-3CA5A5824A51}"/>
              </a:ext>
            </a:extLst>
          </p:cNvPr>
          <p:cNvSpPr txBox="1"/>
          <p:nvPr/>
        </p:nvSpPr>
        <p:spPr>
          <a:xfrm>
            <a:off x="8732537" y="5864215"/>
            <a:ext cx="36134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200" b="1" i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參考自心理學家</a:t>
            </a:r>
            <a:r>
              <a:rPr lang="en-US" altLang="zh-TW" sz="1200" b="1" i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Erik Erikson </a:t>
            </a:r>
            <a:r>
              <a:rPr lang="zh-TW" altLang="en-US" sz="1200" b="1" i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</a:t>
            </a:r>
            <a:endParaRPr lang="en-US" altLang="zh-TW" sz="1200" b="1" i="1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TW" altLang="en-US" sz="1200" b="1" i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心理社會發展理論</a:t>
            </a:r>
          </a:p>
        </p:txBody>
      </p:sp>
      <p:sp>
        <p:nvSpPr>
          <p:cNvPr id="21" name="矩形: 剪去對角角落 20">
            <a:extLst>
              <a:ext uri="{FF2B5EF4-FFF2-40B4-BE49-F238E27FC236}">
                <a16:creationId xmlns:a16="http://schemas.microsoft.com/office/drawing/2014/main" id="{34C98638-441B-4674-9C5D-5092C4B1FA06}"/>
              </a:ext>
            </a:extLst>
          </p:cNvPr>
          <p:cNvSpPr/>
          <p:nvPr/>
        </p:nvSpPr>
        <p:spPr>
          <a:xfrm>
            <a:off x="9355016" y="160435"/>
            <a:ext cx="2763297" cy="574529"/>
          </a:xfrm>
          <a:prstGeom prst="snip2DiagRect">
            <a:avLst/>
          </a:prstGeom>
          <a:solidFill>
            <a:srgbClr val="764BCD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範疇三：促進家長身心健康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「親子相尊重，溝通能達到」</a:t>
            </a:r>
          </a:p>
        </p:txBody>
      </p:sp>
    </p:spTree>
    <p:extLst>
      <p:ext uri="{BB962C8B-B14F-4D97-AF65-F5344CB8AC3E}">
        <p14:creationId xmlns:p14="http://schemas.microsoft.com/office/powerpoint/2010/main" val="10472760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C52AAF-06E5-EFA8-827A-4049658F17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F3624E7-4D6C-4E71-E3E9-ED1AD95E63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2833" y="1110747"/>
            <a:ext cx="3899945" cy="464814"/>
          </a:xfrm>
          <a:effectLst/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zh-TW" altLang="en-US" b="1" u="sng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你期望你的子女</a:t>
            </a:r>
            <a:r>
              <a:rPr lang="en-US" altLang="zh-TW" b="1" u="sng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…</a:t>
            </a:r>
            <a:r>
              <a:rPr lang="zh-TW" altLang="en-US" b="1" u="sng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？</a:t>
            </a:r>
          </a:p>
        </p:txBody>
      </p:sp>
      <p:sp>
        <p:nvSpPr>
          <p:cNvPr id="4" name="副標題 9">
            <a:extLst>
              <a:ext uri="{FF2B5EF4-FFF2-40B4-BE49-F238E27FC236}">
                <a16:creationId xmlns:a16="http://schemas.microsoft.com/office/drawing/2014/main" id="{50C36F83-40DF-1910-BCD1-62D37627F337}"/>
              </a:ext>
            </a:extLst>
          </p:cNvPr>
          <p:cNvSpPr txBox="1">
            <a:spLocks/>
          </p:cNvSpPr>
          <p:nvPr/>
        </p:nvSpPr>
        <p:spPr>
          <a:xfrm>
            <a:off x="9428703" y="-191920"/>
            <a:ext cx="2763297" cy="528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n-HK" altLang="zh-TW" sz="15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投影片編號版面配置區 1">
            <a:extLst>
              <a:ext uri="{FF2B5EF4-FFF2-40B4-BE49-F238E27FC236}">
                <a16:creationId xmlns:a16="http://schemas.microsoft.com/office/drawing/2014/main" id="{07B0F028-0453-E3B6-216B-FF717D0A6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59987" y="5593528"/>
            <a:ext cx="3101626" cy="390406"/>
          </a:xfrm>
        </p:spPr>
        <p:txBody>
          <a:bodyPr/>
          <a:lstStyle/>
          <a:p>
            <a:fld id="{A0482D78-9449-4653-B554-7E2F4EFC8E21}" type="slidenum">
              <a:rPr lang="en-HK" smtClean="0">
                <a:solidFill>
                  <a:schemeClr val="tx1"/>
                </a:solidFill>
              </a:rPr>
              <a:t>8</a:t>
            </a:fld>
            <a:endParaRPr lang="en-HK">
              <a:solidFill>
                <a:schemeClr val="tx1"/>
              </a:solidFill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98C24148-D1CC-2BA5-AEF7-2DE3EA673161}"/>
              </a:ext>
            </a:extLst>
          </p:cNvPr>
          <p:cNvSpPr/>
          <p:nvPr/>
        </p:nvSpPr>
        <p:spPr>
          <a:xfrm>
            <a:off x="73687" y="303870"/>
            <a:ext cx="3774490" cy="761488"/>
          </a:xfrm>
          <a:prstGeom prst="roundRect">
            <a:avLst/>
          </a:prstGeom>
          <a:solidFill>
            <a:srgbClr val="9E86E2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家長的期望</a:t>
            </a:r>
            <a:endParaRPr lang="en-HK" sz="4400"/>
          </a:p>
        </p:txBody>
      </p: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EAC6DDCF-23F2-4B34-B123-1733609DD0E6}"/>
              </a:ext>
            </a:extLst>
          </p:cNvPr>
          <p:cNvGrpSpPr/>
          <p:nvPr/>
        </p:nvGrpSpPr>
        <p:grpSpPr>
          <a:xfrm>
            <a:off x="1344920" y="1647011"/>
            <a:ext cx="4512242" cy="4468338"/>
            <a:chOff x="1657009" y="1603650"/>
            <a:chExt cx="3990804" cy="4178987"/>
          </a:xfrm>
        </p:grpSpPr>
        <p:grpSp>
          <p:nvGrpSpPr>
            <p:cNvPr id="19" name="群組 18">
              <a:extLst>
                <a:ext uri="{FF2B5EF4-FFF2-40B4-BE49-F238E27FC236}">
                  <a16:creationId xmlns:a16="http://schemas.microsoft.com/office/drawing/2014/main" id="{D8A09231-EBFF-4447-919D-264130D582E5}"/>
                </a:ext>
              </a:extLst>
            </p:cNvPr>
            <p:cNvGrpSpPr/>
            <p:nvPr/>
          </p:nvGrpSpPr>
          <p:grpSpPr>
            <a:xfrm>
              <a:off x="1688602" y="2185814"/>
              <a:ext cx="3899945" cy="1259645"/>
              <a:chOff x="1522014" y="1676094"/>
              <a:chExt cx="3899945" cy="1259645"/>
            </a:xfrm>
          </p:grpSpPr>
          <p:sp>
            <p:nvSpPr>
              <p:cNvPr id="26" name="矩形: 圓角 25">
                <a:extLst>
                  <a:ext uri="{FF2B5EF4-FFF2-40B4-BE49-F238E27FC236}">
                    <a16:creationId xmlns:a16="http://schemas.microsoft.com/office/drawing/2014/main" id="{46ACBBCF-DF14-2958-2EAB-F747BE753215}"/>
                  </a:ext>
                </a:extLst>
              </p:cNvPr>
              <p:cNvSpPr/>
              <p:nvPr/>
            </p:nvSpPr>
            <p:spPr>
              <a:xfrm>
                <a:off x="1522014" y="2115082"/>
                <a:ext cx="3899945" cy="789687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zh-TW" altLang="en-US" sz="2400" b="1">
                    <a:solidFill>
                      <a:schemeClr val="tx1"/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   懂得獨立思考</a:t>
                </a:r>
                <a:endParaRPr lang="en-US" altLang="zh-TW" sz="2400" b="1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endParaRPr>
              </a:p>
            </p:txBody>
          </p:sp>
          <p:grpSp>
            <p:nvGrpSpPr>
              <p:cNvPr id="45" name="群組 44">
                <a:extLst>
                  <a:ext uri="{FF2B5EF4-FFF2-40B4-BE49-F238E27FC236}">
                    <a16:creationId xmlns:a16="http://schemas.microsoft.com/office/drawing/2014/main" id="{18BA1144-3C5C-19DB-3A24-DC1EBD62A694}"/>
                  </a:ext>
                </a:extLst>
              </p:cNvPr>
              <p:cNvGrpSpPr/>
              <p:nvPr/>
            </p:nvGrpSpPr>
            <p:grpSpPr>
              <a:xfrm>
                <a:off x="3933061" y="1676094"/>
                <a:ext cx="1181597" cy="1259645"/>
                <a:chOff x="2654852" y="2273982"/>
                <a:chExt cx="2967349" cy="2967353"/>
              </a:xfrm>
            </p:grpSpPr>
            <p:pic>
              <p:nvPicPr>
                <p:cNvPr id="46" name="Picture 2" descr="いろいろな考え事をしている人たちのイラスト（ふきだし） | かわいい ...">
                  <a:extLst>
                    <a:ext uri="{FF2B5EF4-FFF2-40B4-BE49-F238E27FC236}">
                      <a16:creationId xmlns:a16="http://schemas.microsoft.com/office/drawing/2014/main" id="{B37A2756-3554-99ED-29E8-E7434FBF8DF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54852" y="2273982"/>
                  <a:ext cx="2967349" cy="296735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7" name="圖片 46">
                  <a:extLst>
                    <a:ext uri="{FF2B5EF4-FFF2-40B4-BE49-F238E27FC236}">
                      <a16:creationId xmlns:a16="http://schemas.microsoft.com/office/drawing/2014/main" id="{99ECBB63-F015-B41D-D555-DADBC066CF3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261031" y="2661387"/>
                  <a:ext cx="505548" cy="414307"/>
                </a:xfrm>
                <a:prstGeom prst="rect">
                  <a:avLst/>
                </a:prstGeom>
              </p:spPr>
            </p:pic>
            <p:pic>
              <p:nvPicPr>
                <p:cNvPr id="48" name="圖片 47">
                  <a:extLst>
                    <a:ext uri="{FF2B5EF4-FFF2-40B4-BE49-F238E27FC236}">
                      <a16:creationId xmlns:a16="http://schemas.microsoft.com/office/drawing/2014/main" id="{01773B57-A19F-ACD5-E48D-690C57AC407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995076" y="3152653"/>
                  <a:ext cx="863296" cy="620846"/>
                </a:xfrm>
                <a:prstGeom prst="rect">
                  <a:avLst/>
                </a:prstGeom>
              </p:spPr>
            </p:pic>
            <p:pic>
              <p:nvPicPr>
                <p:cNvPr id="49" name="圖片 48">
                  <a:extLst>
                    <a:ext uri="{FF2B5EF4-FFF2-40B4-BE49-F238E27FC236}">
                      <a16:creationId xmlns:a16="http://schemas.microsoft.com/office/drawing/2014/main" id="{7B6546BD-8838-BA46-EC1C-8F5DFCE9C6B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816530" y="2800402"/>
                  <a:ext cx="444501" cy="44450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8" name="群組 17">
              <a:extLst>
                <a:ext uri="{FF2B5EF4-FFF2-40B4-BE49-F238E27FC236}">
                  <a16:creationId xmlns:a16="http://schemas.microsoft.com/office/drawing/2014/main" id="{CEC43FC8-84BF-402E-AAC7-6DE8EC1AEA74}"/>
                </a:ext>
              </a:extLst>
            </p:cNvPr>
            <p:cNvGrpSpPr/>
            <p:nvPr/>
          </p:nvGrpSpPr>
          <p:grpSpPr>
            <a:xfrm>
              <a:off x="1657009" y="3445459"/>
              <a:ext cx="3899945" cy="1343862"/>
              <a:chOff x="1687304" y="3155267"/>
              <a:chExt cx="3899945" cy="1343862"/>
            </a:xfrm>
          </p:grpSpPr>
          <p:sp>
            <p:nvSpPr>
              <p:cNvPr id="27" name="矩形: 圓角 26">
                <a:extLst>
                  <a:ext uri="{FF2B5EF4-FFF2-40B4-BE49-F238E27FC236}">
                    <a16:creationId xmlns:a16="http://schemas.microsoft.com/office/drawing/2014/main" id="{9D46AF18-93E6-5AF8-5EEB-1D5EA932F637}"/>
                  </a:ext>
                </a:extLst>
              </p:cNvPr>
              <p:cNvSpPr/>
              <p:nvPr/>
            </p:nvSpPr>
            <p:spPr>
              <a:xfrm>
                <a:off x="1687304" y="3608136"/>
                <a:ext cx="3899945" cy="789687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zh-TW" altLang="en-US" sz="2400" b="1">
                    <a:solidFill>
                      <a:schemeClr val="tx1"/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  懂得獨立生活</a:t>
                </a:r>
              </a:p>
            </p:txBody>
          </p:sp>
          <p:pic>
            <p:nvPicPr>
              <p:cNvPr id="53" name="圖片 52">
                <a:extLst>
                  <a:ext uri="{FF2B5EF4-FFF2-40B4-BE49-F238E27FC236}">
                    <a16:creationId xmlns:a16="http://schemas.microsoft.com/office/drawing/2014/main" id="{2B3BECAF-A6E8-6CF4-5E16-B4DDF9B9EC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73137" y="3155267"/>
                <a:ext cx="1343862" cy="1343862"/>
              </a:xfrm>
              <a:prstGeom prst="rect">
                <a:avLst/>
              </a:prstGeom>
            </p:spPr>
          </p:pic>
        </p:grpSp>
        <p:grpSp>
          <p:nvGrpSpPr>
            <p:cNvPr id="17" name="群組 16">
              <a:extLst>
                <a:ext uri="{FF2B5EF4-FFF2-40B4-BE49-F238E27FC236}">
                  <a16:creationId xmlns:a16="http://schemas.microsoft.com/office/drawing/2014/main" id="{6B2EC3EC-E493-45BC-AF20-A0FC9FEC00C9}"/>
                </a:ext>
              </a:extLst>
            </p:cNvPr>
            <p:cNvGrpSpPr/>
            <p:nvPr/>
          </p:nvGrpSpPr>
          <p:grpSpPr>
            <a:xfrm>
              <a:off x="1671064" y="4984427"/>
              <a:ext cx="3976749" cy="798210"/>
              <a:chOff x="1687303" y="5269715"/>
              <a:chExt cx="3976749" cy="798210"/>
            </a:xfrm>
          </p:grpSpPr>
          <p:sp>
            <p:nvSpPr>
              <p:cNvPr id="43" name="矩形: 圓角 42">
                <a:extLst>
                  <a:ext uri="{FF2B5EF4-FFF2-40B4-BE49-F238E27FC236}">
                    <a16:creationId xmlns:a16="http://schemas.microsoft.com/office/drawing/2014/main" id="{9E7151A3-0601-41C6-9258-24F267B81A64}"/>
                  </a:ext>
                </a:extLst>
              </p:cNvPr>
              <p:cNvSpPr/>
              <p:nvPr/>
            </p:nvSpPr>
            <p:spPr>
              <a:xfrm>
                <a:off x="4665735" y="5278238"/>
                <a:ext cx="998317" cy="789687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2400" b="1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endParaRPr>
              </a:p>
            </p:txBody>
          </p:sp>
          <p:sp>
            <p:nvSpPr>
              <p:cNvPr id="28" name="矩形: 圓角 27">
                <a:extLst>
                  <a:ext uri="{FF2B5EF4-FFF2-40B4-BE49-F238E27FC236}">
                    <a16:creationId xmlns:a16="http://schemas.microsoft.com/office/drawing/2014/main" id="{B3EDAE93-16C4-62E5-80DA-F3C1698A8832}"/>
                  </a:ext>
                </a:extLst>
              </p:cNvPr>
              <p:cNvSpPr/>
              <p:nvPr/>
            </p:nvSpPr>
            <p:spPr>
              <a:xfrm>
                <a:off x="1687303" y="5278238"/>
                <a:ext cx="2988297" cy="789687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2400" b="1">
                    <a:solidFill>
                      <a:schemeClr val="tx1"/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有良好的人際關係</a:t>
                </a:r>
              </a:p>
              <a:p>
                <a:pPr algn="ctr"/>
                <a:r>
                  <a:rPr lang="zh-TW" altLang="en-US" sz="2400" b="1">
                    <a:solidFill>
                      <a:schemeClr val="tx1"/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和不同的朋友</a:t>
                </a:r>
              </a:p>
            </p:txBody>
          </p:sp>
          <p:pic>
            <p:nvPicPr>
              <p:cNvPr id="5126" name="Picture 6" descr="けが人に肩を貸す人のイラスト（男性） | かわいいフリー素材集 いらすとや">
                <a:extLst>
                  <a:ext uri="{FF2B5EF4-FFF2-40B4-BE49-F238E27FC236}">
                    <a16:creationId xmlns:a16="http://schemas.microsoft.com/office/drawing/2014/main" id="{A5E6FFCE-6C5F-84E1-4CF2-90E24869CF1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57460" y="5269715"/>
                <a:ext cx="1506592" cy="7896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5" name="群組 24">
              <a:extLst>
                <a:ext uri="{FF2B5EF4-FFF2-40B4-BE49-F238E27FC236}">
                  <a16:creationId xmlns:a16="http://schemas.microsoft.com/office/drawing/2014/main" id="{1F65C0D1-1995-4BB3-9704-03E5E20CB0E8}"/>
                </a:ext>
              </a:extLst>
            </p:cNvPr>
            <p:cNvGrpSpPr/>
            <p:nvPr/>
          </p:nvGrpSpPr>
          <p:grpSpPr>
            <a:xfrm>
              <a:off x="2969360" y="1603650"/>
              <a:ext cx="822988" cy="640038"/>
              <a:chOff x="2933243" y="1199954"/>
              <a:chExt cx="1289129" cy="1078832"/>
            </a:xfrm>
          </p:grpSpPr>
          <p:sp>
            <p:nvSpPr>
              <p:cNvPr id="20" name="橢圓 19">
                <a:extLst>
                  <a:ext uri="{FF2B5EF4-FFF2-40B4-BE49-F238E27FC236}">
                    <a16:creationId xmlns:a16="http://schemas.microsoft.com/office/drawing/2014/main" id="{887F9E2D-6331-4F89-8CC5-02DA8CD7BBD4}"/>
                  </a:ext>
                </a:extLst>
              </p:cNvPr>
              <p:cNvSpPr/>
              <p:nvPr/>
            </p:nvSpPr>
            <p:spPr>
              <a:xfrm>
                <a:off x="2933243" y="1199954"/>
                <a:ext cx="1289129" cy="107883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pic>
            <p:nvPicPr>
              <p:cNvPr id="15" name="圖形 14" descr="核取記號">
                <a:extLst>
                  <a:ext uri="{FF2B5EF4-FFF2-40B4-BE49-F238E27FC236}">
                    <a16:creationId xmlns:a16="http://schemas.microsoft.com/office/drawing/2014/main" id="{4BFC3F79-EA07-4C37-98E6-83A2019A1D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3106071" y="1300123"/>
                <a:ext cx="874388" cy="874389"/>
              </a:xfrm>
              <a:prstGeom prst="rect">
                <a:avLst/>
              </a:prstGeom>
            </p:spPr>
          </p:pic>
        </p:grpSp>
      </p:grpSp>
      <p:grpSp>
        <p:nvGrpSpPr>
          <p:cNvPr id="67" name="群組 66">
            <a:extLst>
              <a:ext uri="{FF2B5EF4-FFF2-40B4-BE49-F238E27FC236}">
                <a16:creationId xmlns:a16="http://schemas.microsoft.com/office/drawing/2014/main" id="{D5820197-5087-4929-9F26-88C3DD651363}"/>
              </a:ext>
            </a:extLst>
          </p:cNvPr>
          <p:cNvGrpSpPr/>
          <p:nvPr/>
        </p:nvGrpSpPr>
        <p:grpSpPr>
          <a:xfrm>
            <a:off x="6485337" y="1575561"/>
            <a:ext cx="4337842" cy="4747018"/>
            <a:chOff x="7036125" y="1627757"/>
            <a:chExt cx="3836558" cy="4439621"/>
          </a:xfrm>
        </p:grpSpPr>
        <p:grpSp>
          <p:nvGrpSpPr>
            <p:cNvPr id="44" name="群組 43">
              <a:extLst>
                <a:ext uri="{FF2B5EF4-FFF2-40B4-BE49-F238E27FC236}">
                  <a16:creationId xmlns:a16="http://schemas.microsoft.com/office/drawing/2014/main" id="{4B6330CE-CAEC-4882-8D0E-B7D3153C78CB}"/>
                </a:ext>
              </a:extLst>
            </p:cNvPr>
            <p:cNvGrpSpPr/>
            <p:nvPr/>
          </p:nvGrpSpPr>
          <p:grpSpPr>
            <a:xfrm>
              <a:off x="7036125" y="2701332"/>
              <a:ext cx="3135957" cy="3193399"/>
              <a:chOff x="7036125" y="2701332"/>
              <a:chExt cx="3135957" cy="3193399"/>
            </a:xfrm>
          </p:grpSpPr>
          <p:sp>
            <p:nvSpPr>
              <p:cNvPr id="34" name="矩形: 圓角 33">
                <a:extLst>
                  <a:ext uri="{FF2B5EF4-FFF2-40B4-BE49-F238E27FC236}">
                    <a16:creationId xmlns:a16="http://schemas.microsoft.com/office/drawing/2014/main" id="{7EE8D9BB-5B55-283B-BA97-A60EBDC766F8}"/>
                  </a:ext>
                </a:extLst>
              </p:cNvPr>
              <p:cNvSpPr/>
              <p:nvPr/>
            </p:nvSpPr>
            <p:spPr>
              <a:xfrm>
                <a:off x="7093981" y="2701332"/>
                <a:ext cx="3059909" cy="789687"/>
              </a:xfrm>
              <a:prstGeom prst="roundRect">
                <a:avLst/>
              </a:prstGeom>
              <a:solidFill>
                <a:srgbClr val="FEC3B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2400" b="1">
                    <a:solidFill>
                      <a:schemeClr val="tx1"/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事事徵求父母的意見</a:t>
                </a:r>
              </a:p>
            </p:txBody>
          </p:sp>
          <p:sp>
            <p:nvSpPr>
              <p:cNvPr id="35" name="矩形: 圓角 34">
                <a:extLst>
                  <a:ext uri="{FF2B5EF4-FFF2-40B4-BE49-F238E27FC236}">
                    <a16:creationId xmlns:a16="http://schemas.microsoft.com/office/drawing/2014/main" id="{429A9B37-F6A5-FFB7-2BD7-532900944B5B}"/>
                  </a:ext>
                </a:extLst>
              </p:cNvPr>
              <p:cNvSpPr/>
              <p:nvPr/>
            </p:nvSpPr>
            <p:spPr>
              <a:xfrm>
                <a:off x="7112173" y="5105044"/>
                <a:ext cx="3059909" cy="789687"/>
              </a:xfrm>
              <a:prstGeom prst="roundRect">
                <a:avLst/>
              </a:prstGeom>
              <a:solidFill>
                <a:srgbClr val="FEC3B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2400" b="1" dirty="0">
                    <a:solidFill>
                      <a:schemeClr val="tx1"/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交朋友也必須經過父母的同意</a:t>
                </a:r>
                <a:endParaRPr lang="zh-TW" altLang="en-US" sz="2400" b="1" strike="dblStrike" dirty="0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endParaRPr>
              </a:p>
            </p:txBody>
          </p:sp>
          <p:sp>
            <p:nvSpPr>
              <p:cNvPr id="36" name="矩形: 圓角 35">
                <a:extLst>
                  <a:ext uri="{FF2B5EF4-FFF2-40B4-BE49-F238E27FC236}">
                    <a16:creationId xmlns:a16="http://schemas.microsoft.com/office/drawing/2014/main" id="{2A702521-10CE-D941-9FCA-2492655E5B48}"/>
                  </a:ext>
                </a:extLst>
              </p:cNvPr>
              <p:cNvSpPr/>
              <p:nvPr/>
            </p:nvSpPr>
            <p:spPr>
              <a:xfrm>
                <a:off x="7036125" y="3891242"/>
                <a:ext cx="3059909" cy="789687"/>
              </a:xfrm>
              <a:prstGeom prst="roundRect">
                <a:avLst/>
              </a:prstGeom>
              <a:solidFill>
                <a:srgbClr val="FEC3B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2400" b="1">
                    <a:solidFill>
                      <a:schemeClr val="tx1"/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依賴父母的照顧</a:t>
                </a:r>
              </a:p>
            </p:txBody>
          </p:sp>
        </p:grpSp>
        <p:grpSp>
          <p:nvGrpSpPr>
            <p:cNvPr id="58" name="群組 57">
              <a:extLst>
                <a:ext uri="{FF2B5EF4-FFF2-40B4-BE49-F238E27FC236}">
                  <a16:creationId xmlns:a16="http://schemas.microsoft.com/office/drawing/2014/main" id="{1704D5B4-0485-4FFC-827C-4B3F314A4815}"/>
                </a:ext>
              </a:extLst>
            </p:cNvPr>
            <p:cNvGrpSpPr/>
            <p:nvPr/>
          </p:nvGrpSpPr>
          <p:grpSpPr>
            <a:xfrm>
              <a:off x="9853023" y="2332377"/>
              <a:ext cx="917256" cy="1058661"/>
              <a:chOff x="9853023" y="2332377"/>
              <a:chExt cx="917256" cy="1058661"/>
            </a:xfrm>
          </p:grpSpPr>
          <p:pic>
            <p:nvPicPr>
              <p:cNvPr id="55" name="圖片 54">
                <a:extLst>
                  <a:ext uri="{FF2B5EF4-FFF2-40B4-BE49-F238E27FC236}">
                    <a16:creationId xmlns:a16="http://schemas.microsoft.com/office/drawing/2014/main" id="{31E3FEA4-1D14-4F7B-C759-890CA769DD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 r="32075"/>
              <a:stretch>
                <a:fillRect/>
              </a:stretch>
            </p:blipFill>
            <p:spPr>
              <a:xfrm flipH="1">
                <a:off x="10122653" y="2332377"/>
                <a:ext cx="647626" cy="934578"/>
              </a:xfrm>
              <a:prstGeom prst="rect">
                <a:avLst/>
              </a:prstGeom>
            </p:spPr>
          </p:pic>
          <p:pic>
            <p:nvPicPr>
              <p:cNvPr id="5130" name="Picture 10" descr="お母さんの検索結果 | かわいいフリー素材集 いらすとや">
                <a:extLst>
                  <a:ext uri="{FF2B5EF4-FFF2-40B4-BE49-F238E27FC236}">
                    <a16:creationId xmlns:a16="http://schemas.microsoft.com/office/drawing/2014/main" id="{838D62D9-4579-9C39-D5B3-49331EEDA1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907" t="-3724" r="-12764" b="10190"/>
              <a:stretch>
                <a:fillRect/>
              </a:stretch>
            </p:blipFill>
            <p:spPr bwMode="auto">
              <a:xfrm flipH="1">
                <a:off x="9853023" y="2532192"/>
                <a:ext cx="526068" cy="8588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9" name="群組 58">
              <a:extLst>
                <a:ext uri="{FF2B5EF4-FFF2-40B4-BE49-F238E27FC236}">
                  <a16:creationId xmlns:a16="http://schemas.microsoft.com/office/drawing/2014/main" id="{785E0448-327F-4828-8148-FEB042199094}"/>
                </a:ext>
              </a:extLst>
            </p:cNvPr>
            <p:cNvGrpSpPr/>
            <p:nvPr/>
          </p:nvGrpSpPr>
          <p:grpSpPr>
            <a:xfrm>
              <a:off x="9772186" y="3501194"/>
              <a:ext cx="1100497" cy="2566184"/>
              <a:chOff x="9772186" y="3501194"/>
              <a:chExt cx="1100497" cy="2566184"/>
            </a:xfrm>
          </p:grpSpPr>
          <p:pic>
            <p:nvPicPr>
              <p:cNvPr id="5128" name="Picture 8" descr="子供を着替えさせる親のイラスト（女性） | かわいいフリー素材集 ...">
                <a:extLst>
                  <a:ext uri="{FF2B5EF4-FFF2-40B4-BE49-F238E27FC236}">
                    <a16:creationId xmlns:a16="http://schemas.microsoft.com/office/drawing/2014/main" id="{FCF1F118-640E-FB02-BDFC-C92C6BD767B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72186" y="3501194"/>
                <a:ext cx="1100497" cy="11004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" name="圖片 55">
                <a:extLst>
                  <a:ext uri="{FF2B5EF4-FFF2-40B4-BE49-F238E27FC236}">
                    <a16:creationId xmlns:a16="http://schemas.microsoft.com/office/drawing/2014/main" id="{2E871B72-C33C-56A1-AA5D-805FD2E5E6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005893" y="4703052"/>
                <a:ext cx="714139" cy="1364326"/>
              </a:xfrm>
              <a:prstGeom prst="rect">
                <a:avLst/>
              </a:prstGeom>
            </p:spPr>
          </p:pic>
        </p:grpSp>
        <p:grpSp>
          <p:nvGrpSpPr>
            <p:cNvPr id="57" name="群組 56">
              <a:extLst>
                <a:ext uri="{FF2B5EF4-FFF2-40B4-BE49-F238E27FC236}">
                  <a16:creationId xmlns:a16="http://schemas.microsoft.com/office/drawing/2014/main" id="{6E15DDB4-0C4A-4A8C-8ABA-D37DD353DC6D}"/>
                </a:ext>
              </a:extLst>
            </p:cNvPr>
            <p:cNvGrpSpPr/>
            <p:nvPr/>
          </p:nvGrpSpPr>
          <p:grpSpPr>
            <a:xfrm>
              <a:off x="8207400" y="1627757"/>
              <a:ext cx="808357" cy="640038"/>
              <a:chOff x="8207400" y="1627757"/>
              <a:chExt cx="808357" cy="640038"/>
            </a:xfrm>
          </p:grpSpPr>
          <p:sp>
            <p:nvSpPr>
              <p:cNvPr id="54" name="橢圓 53">
                <a:extLst>
                  <a:ext uri="{FF2B5EF4-FFF2-40B4-BE49-F238E27FC236}">
                    <a16:creationId xmlns:a16="http://schemas.microsoft.com/office/drawing/2014/main" id="{E86B7FFC-F653-484A-9E8C-4A1664EC37FF}"/>
                  </a:ext>
                </a:extLst>
              </p:cNvPr>
              <p:cNvSpPr/>
              <p:nvPr/>
            </p:nvSpPr>
            <p:spPr>
              <a:xfrm>
                <a:off x="8207400" y="1627757"/>
                <a:ext cx="808357" cy="640038"/>
              </a:xfrm>
              <a:prstGeom prst="ellipse">
                <a:avLst/>
              </a:prstGeom>
              <a:solidFill>
                <a:srgbClr val="FEC3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K"/>
              </a:p>
            </p:txBody>
          </p:sp>
          <p:pic>
            <p:nvPicPr>
              <p:cNvPr id="24" name="圖形 23" descr="關閉">
                <a:extLst>
                  <a:ext uri="{FF2B5EF4-FFF2-40B4-BE49-F238E27FC236}">
                    <a16:creationId xmlns:a16="http://schemas.microsoft.com/office/drawing/2014/main" id="{8667127A-2D97-4F92-8A4C-58A78008F9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8337246" y="1652426"/>
                <a:ext cx="678511" cy="542486"/>
              </a:xfrm>
              <a:prstGeom prst="rect">
                <a:avLst/>
              </a:prstGeom>
            </p:spPr>
          </p:pic>
        </p:grpSp>
      </p:grpSp>
      <p:sp>
        <p:nvSpPr>
          <p:cNvPr id="39" name="矩形: 剪去對角角落 38">
            <a:extLst>
              <a:ext uri="{FF2B5EF4-FFF2-40B4-BE49-F238E27FC236}">
                <a16:creationId xmlns:a16="http://schemas.microsoft.com/office/drawing/2014/main" id="{67B31733-38EB-4145-A190-0EE4EE0768AF}"/>
              </a:ext>
            </a:extLst>
          </p:cNvPr>
          <p:cNvSpPr/>
          <p:nvPr/>
        </p:nvSpPr>
        <p:spPr>
          <a:xfrm>
            <a:off x="9355016" y="160435"/>
            <a:ext cx="2763297" cy="574529"/>
          </a:xfrm>
          <a:prstGeom prst="snip2DiagRect">
            <a:avLst/>
          </a:prstGeom>
          <a:solidFill>
            <a:srgbClr val="764BCD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範疇三：促進家長身心健康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「親子相尊重，溝通能達到」</a:t>
            </a:r>
          </a:p>
        </p:txBody>
      </p:sp>
      <p:sp>
        <p:nvSpPr>
          <p:cNvPr id="40" name="投影片編號版面配置區 1">
            <a:extLst>
              <a:ext uri="{FF2B5EF4-FFF2-40B4-BE49-F238E27FC236}">
                <a16:creationId xmlns:a16="http://schemas.microsoft.com/office/drawing/2014/main" id="{F19FACEA-E382-4181-9C90-E98D3435AC44}"/>
              </a:ext>
            </a:extLst>
          </p:cNvPr>
          <p:cNvSpPr txBox="1">
            <a:spLocks/>
          </p:cNvSpPr>
          <p:nvPr/>
        </p:nvSpPr>
        <p:spPr>
          <a:xfrm>
            <a:off x="916764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0482D78-9449-4653-B554-7E2F4EFC8E21}" type="slidenum">
              <a:rPr lang="en-HK" smtClean="0">
                <a:solidFill>
                  <a:schemeClr val="tx1"/>
                </a:solidFill>
              </a:rPr>
              <a:pPr/>
              <a:t>8</a:t>
            </a:fld>
            <a:endParaRPr lang="en-HK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8379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198FB4-F658-4929-82D2-B0EC991855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標題 9">
            <a:extLst>
              <a:ext uri="{FF2B5EF4-FFF2-40B4-BE49-F238E27FC236}">
                <a16:creationId xmlns:a16="http://schemas.microsoft.com/office/drawing/2014/main" id="{684D5835-8F46-3857-0E0A-C97AB6A3DE7A}"/>
              </a:ext>
            </a:extLst>
          </p:cNvPr>
          <p:cNvSpPr txBox="1">
            <a:spLocks/>
          </p:cNvSpPr>
          <p:nvPr/>
        </p:nvSpPr>
        <p:spPr>
          <a:xfrm>
            <a:off x="9428703" y="-191920"/>
            <a:ext cx="2763297" cy="528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n-HK" altLang="zh-TW" sz="15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投影片編號版面配置區 1">
            <a:extLst>
              <a:ext uri="{FF2B5EF4-FFF2-40B4-BE49-F238E27FC236}">
                <a16:creationId xmlns:a16="http://schemas.microsoft.com/office/drawing/2014/main" id="{BE05E84D-4D37-3942-037A-E2123A0B4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7648" y="6356350"/>
            <a:ext cx="2743200" cy="365125"/>
          </a:xfrm>
        </p:spPr>
        <p:txBody>
          <a:bodyPr/>
          <a:lstStyle/>
          <a:p>
            <a:fld id="{A0482D78-9449-4653-B554-7E2F4EFC8E21}" type="slidenum">
              <a:rPr lang="en-HK" smtClean="0">
                <a:solidFill>
                  <a:schemeClr val="tx1"/>
                </a:solidFill>
              </a:rPr>
              <a:t>9</a:t>
            </a:fld>
            <a:endParaRPr lang="en-HK">
              <a:solidFill>
                <a:schemeClr val="tx1"/>
              </a:solidFill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5EA3B540-2E75-5BF6-BB58-F883B2922EBA}"/>
              </a:ext>
            </a:extLst>
          </p:cNvPr>
          <p:cNvSpPr/>
          <p:nvPr/>
        </p:nvSpPr>
        <p:spPr>
          <a:xfrm>
            <a:off x="148979" y="163547"/>
            <a:ext cx="1799894" cy="667094"/>
          </a:xfrm>
          <a:prstGeom prst="roundRect">
            <a:avLst/>
          </a:prstGeom>
          <a:solidFill>
            <a:srgbClr val="9E86E2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總結：</a:t>
            </a:r>
            <a:endParaRPr lang="en-HK" sz="4400" dirty="0"/>
          </a:p>
        </p:txBody>
      </p:sp>
      <p:pic>
        <p:nvPicPr>
          <p:cNvPr id="16" name="Picture 2" descr="立っている家族のイラスト | かわいいフリー素材集 いらすとや">
            <a:extLst>
              <a:ext uri="{FF2B5EF4-FFF2-40B4-BE49-F238E27FC236}">
                <a16:creationId xmlns:a16="http://schemas.microsoft.com/office/drawing/2014/main" id="{250F04AA-B9EB-ECC0-2F5B-3EB4B3FB3A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30"/>
          <a:stretch/>
        </p:blipFill>
        <p:spPr bwMode="auto">
          <a:xfrm>
            <a:off x="8092037" y="4441128"/>
            <a:ext cx="3082618" cy="1947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群組 2">
            <a:extLst>
              <a:ext uri="{FF2B5EF4-FFF2-40B4-BE49-F238E27FC236}">
                <a16:creationId xmlns:a16="http://schemas.microsoft.com/office/drawing/2014/main" id="{56D6BECC-5FE9-4324-9F1F-D42FEE7995AA}"/>
              </a:ext>
            </a:extLst>
          </p:cNvPr>
          <p:cNvGrpSpPr/>
          <p:nvPr/>
        </p:nvGrpSpPr>
        <p:grpSpPr>
          <a:xfrm>
            <a:off x="648220" y="593038"/>
            <a:ext cx="7271714" cy="2191399"/>
            <a:chOff x="180084" y="449885"/>
            <a:chExt cx="7271714" cy="2191399"/>
          </a:xfrm>
        </p:grpSpPr>
        <p:sp>
          <p:nvSpPr>
            <p:cNvPr id="10" name="雲朵形 9">
              <a:extLst>
                <a:ext uri="{FF2B5EF4-FFF2-40B4-BE49-F238E27FC236}">
                  <a16:creationId xmlns:a16="http://schemas.microsoft.com/office/drawing/2014/main" id="{33DD7D35-20EC-4E60-851A-EDFBC4BCBA18}"/>
                </a:ext>
              </a:extLst>
            </p:cNvPr>
            <p:cNvSpPr/>
            <p:nvPr/>
          </p:nvSpPr>
          <p:spPr>
            <a:xfrm>
              <a:off x="180084" y="1098275"/>
              <a:ext cx="2255445" cy="1352004"/>
            </a:xfrm>
            <a:prstGeom prst="cloud">
              <a:avLst/>
            </a:prstGeom>
            <a:solidFill>
              <a:schemeClr val="bg1"/>
            </a:solidFill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500" b="1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了解子女的想法</a:t>
              </a:r>
            </a:p>
          </p:txBody>
        </p:sp>
        <p:sp>
          <p:nvSpPr>
            <p:cNvPr id="12" name="雲朵形 11">
              <a:extLst>
                <a:ext uri="{FF2B5EF4-FFF2-40B4-BE49-F238E27FC236}">
                  <a16:creationId xmlns:a16="http://schemas.microsoft.com/office/drawing/2014/main" id="{7ABDEAD1-C73F-400E-BFD2-AD00730B17A9}"/>
                </a:ext>
              </a:extLst>
            </p:cNvPr>
            <p:cNvSpPr/>
            <p:nvPr/>
          </p:nvSpPr>
          <p:spPr>
            <a:xfrm>
              <a:off x="2572905" y="1209800"/>
              <a:ext cx="2254965" cy="1431484"/>
            </a:xfrm>
            <a:prstGeom prst="cloud">
              <a:avLst/>
            </a:prstGeom>
            <a:solidFill>
              <a:schemeClr val="bg1"/>
            </a:solidFill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500" b="1" dirty="0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分析事情的利弊</a:t>
              </a:r>
            </a:p>
          </p:txBody>
        </p:sp>
        <p:sp>
          <p:nvSpPr>
            <p:cNvPr id="13" name="雲朵形 12">
              <a:extLst>
                <a:ext uri="{FF2B5EF4-FFF2-40B4-BE49-F238E27FC236}">
                  <a16:creationId xmlns:a16="http://schemas.microsoft.com/office/drawing/2014/main" id="{C743B150-ABF4-43A5-891D-D06F1574D4AE}"/>
                </a:ext>
              </a:extLst>
            </p:cNvPr>
            <p:cNvSpPr/>
            <p:nvPr/>
          </p:nvSpPr>
          <p:spPr>
            <a:xfrm>
              <a:off x="4688982" y="449885"/>
              <a:ext cx="2762816" cy="1528277"/>
            </a:xfrm>
            <a:prstGeom prst="cloud">
              <a:avLst/>
            </a:prstGeom>
            <a:solidFill>
              <a:schemeClr val="bg1"/>
            </a:solidFill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500" b="1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培養獨立思考的能力</a:t>
              </a:r>
            </a:p>
          </p:txBody>
        </p:sp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id="{78D9A0D5-6288-4B22-B0DB-117824EA3094}"/>
              </a:ext>
            </a:extLst>
          </p:cNvPr>
          <p:cNvGrpSpPr/>
          <p:nvPr/>
        </p:nvGrpSpPr>
        <p:grpSpPr>
          <a:xfrm>
            <a:off x="2618650" y="1858036"/>
            <a:ext cx="9332842" cy="2759140"/>
            <a:chOff x="2378961" y="1815769"/>
            <a:chExt cx="9332842" cy="2759140"/>
          </a:xfrm>
        </p:grpSpPr>
        <p:sp>
          <p:nvSpPr>
            <p:cNvPr id="14" name="雲朵形 13">
              <a:extLst>
                <a:ext uri="{FF2B5EF4-FFF2-40B4-BE49-F238E27FC236}">
                  <a16:creationId xmlns:a16="http://schemas.microsoft.com/office/drawing/2014/main" id="{BA6D7009-62A5-4CF1-B2D2-5CDCE3247284}"/>
                </a:ext>
              </a:extLst>
            </p:cNvPr>
            <p:cNvSpPr/>
            <p:nvPr/>
          </p:nvSpPr>
          <p:spPr>
            <a:xfrm>
              <a:off x="2378961" y="2807220"/>
              <a:ext cx="2743200" cy="1528277"/>
            </a:xfrm>
            <a:prstGeom prst="cloud">
              <a:avLst/>
            </a:prstGeom>
            <a:solidFill>
              <a:schemeClr val="bg1"/>
            </a:solidFill>
            <a:ln w="76200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500" b="1" dirty="0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讓子女嘗試不同的經驗</a:t>
              </a:r>
            </a:p>
          </p:txBody>
        </p:sp>
        <p:sp>
          <p:nvSpPr>
            <p:cNvPr id="15" name="雲朵形 14">
              <a:extLst>
                <a:ext uri="{FF2B5EF4-FFF2-40B4-BE49-F238E27FC236}">
                  <a16:creationId xmlns:a16="http://schemas.microsoft.com/office/drawing/2014/main" id="{9BCE6C96-289E-4EA9-85DC-26A81CBD00AA}"/>
                </a:ext>
              </a:extLst>
            </p:cNvPr>
            <p:cNvSpPr/>
            <p:nvPr/>
          </p:nvSpPr>
          <p:spPr>
            <a:xfrm>
              <a:off x="5093608" y="3080377"/>
              <a:ext cx="2182254" cy="1494532"/>
            </a:xfrm>
            <a:prstGeom prst="cloud">
              <a:avLst/>
            </a:prstGeom>
            <a:solidFill>
              <a:schemeClr val="bg1"/>
            </a:solidFill>
            <a:ln w="76200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500" b="1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鼓勵和支持</a:t>
              </a:r>
            </a:p>
          </p:txBody>
        </p:sp>
        <p:sp>
          <p:nvSpPr>
            <p:cNvPr id="17" name="雲朵形 16">
              <a:extLst>
                <a:ext uri="{FF2B5EF4-FFF2-40B4-BE49-F238E27FC236}">
                  <a16:creationId xmlns:a16="http://schemas.microsoft.com/office/drawing/2014/main" id="{51A2CFE1-C8A5-4978-A775-BC1DB7C68AD4}"/>
                </a:ext>
              </a:extLst>
            </p:cNvPr>
            <p:cNvSpPr/>
            <p:nvPr/>
          </p:nvSpPr>
          <p:spPr>
            <a:xfrm>
              <a:off x="6713929" y="1815769"/>
              <a:ext cx="2889696" cy="1619485"/>
            </a:xfrm>
            <a:prstGeom prst="cloud">
              <a:avLst/>
            </a:prstGeom>
            <a:solidFill>
              <a:schemeClr val="bg1"/>
            </a:solidFill>
            <a:ln w="76200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500" b="1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讓子女掌握解決問題的能力</a:t>
              </a:r>
            </a:p>
          </p:txBody>
        </p:sp>
        <p:sp>
          <p:nvSpPr>
            <p:cNvPr id="19" name="雲朵形 18">
              <a:extLst>
                <a:ext uri="{FF2B5EF4-FFF2-40B4-BE49-F238E27FC236}">
                  <a16:creationId xmlns:a16="http://schemas.microsoft.com/office/drawing/2014/main" id="{475B620F-82D8-41D5-92B7-A6DAC2678246}"/>
                </a:ext>
              </a:extLst>
            </p:cNvPr>
            <p:cNvSpPr/>
            <p:nvPr/>
          </p:nvSpPr>
          <p:spPr>
            <a:xfrm>
              <a:off x="8948987" y="2807220"/>
              <a:ext cx="2762816" cy="1352004"/>
            </a:xfrm>
            <a:prstGeom prst="cloud">
              <a:avLst/>
            </a:prstGeom>
            <a:solidFill>
              <a:schemeClr val="bg1"/>
            </a:solidFill>
            <a:ln w="76200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500" b="1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讓子女學習獨立生活</a:t>
              </a:r>
            </a:p>
          </p:txBody>
        </p:sp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7F94711A-6B43-4BFF-BABA-931D45C3ED5A}"/>
              </a:ext>
            </a:extLst>
          </p:cNvPr>
          <p:cNvGrpSpPr/>
          <p:nvPr/>
        </p:nvGrpSpPr>
        <p:grpSpPr>
          <a:xfrm>
            <a:off x="240508" y="3775675"/>
            <a:ext cx="7677030" cy="2543346"/>
            <a:chOff x="-23377" y="3554135"/>
            <a:chExt cx="7677030" cy="2543346"/>
          </a:xfrm>
        </p:grpSpPr>
        <p:sp>
          <p:nvSpPr>
            <p:cNvPr id="18" name="雲朵形 17">
              <a:extLst>
                <a:ext uri="{FF2B5EF4-FFF2-40B4-BE49-F238E27FC236}">
                  <a16:creationId xmlns:a16="http://schemas.microsoft.com/office/drawing/2014/main" id="{B0661599-EC52-4A7C-BA7A-D200360474D6}"/>
                </a:ext>
              </a:extLst>
            </p:cNvPr>
            <p:cNvSpPr/>
            <p:nvPr/>
          </p:nvSpPr>
          <p:spPr>
            <a:xfrm>
              <a:off x="-23377" y="3554135"/>
              <a:ext cx="2743200" cy="1716743"/>
            </a:xfrm>
            <a:prstGeom prst="cloud">
              <a:avLst/>
            </a:prstGeom>
            <a:solidFill>
              <a:schemeClr val="bg1"/>
            </a:solidFill>
            <a:ln w="76200"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500" b="1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認同朋輩關係的重要性</a:t>
              </a:r>
            </a:p>
          </p:txBody>
        </p:sp>
        <p:sp>
          <p:nvSpPr>
            <p:cNvPr id="20" name="雲朵形 19">
              <a:extLst>
                <a:ext uri="{FF2B5EF4-FFF2-40B4-BE49-F238E27FC236}">
                  <a16:creationId xmlns:a16="http://schemas.microsoft.com/office/drawing/2014/main" id="{8D991453-A258-4851-B195-A012D3E307EB}"/>
                </a:ext>
              </a:extLst>
            </p:cNvPr>
            <p:cNvSpPr/>
            <p:nvPr/>
          </p:nvSpPr>
          <p:spPr>
            <a:xfrm>
              <a:off x="2069532" y="4702638"/>
              <a:ext cx="2745597" cy="1352832"/>
            </a:xfrm>
            <a:prstGeom prst="cloud">
              <a:avLst/>
            </a:prstGeom>
            <a:solidFill>
              <a:schemeClr val="bg1"/>
            </a:solidFill>
            <a:ln w="76200"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500" b="1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鼓勵交朋友</a:t>
              </a:r>
            </a:p>
          </p:txBody>
        </p:sp>
        <p:sp>
          <p:nvSpPr>
            <p:cNvPr id="21" name="雲朵形 20">
              <a:extLst>
                <a:ext uri="{FF2B5EF4-FFF2-40B4-BE49-F238E27FC236}">
                  <a16:creationId xmlns:a16="http://schemas.microsoft.com/office/drawing/2014/main" id="{BBF44E07-3D9C-4D3D-8709-F677362F4FEF}"/>
                </a:ext>
              </a:extLst>
            </p:cNvPr>
            <p:cNvSpPr/>
            <p:nvPr/>
          </p:nvSpPr>
          <p:spPr>
            <a:xfrm>
              <a:off x="4910453" y="4569204"/>
              <a:ext cx="2743200" cy="1528277"/>
            </a:xfrm>
            <a:prstGeom prst="cloud">
              <a:avLst/>
            </a:prstGeom>
            <a:solidFill>
              <a:schemeClr val="bg1"/>
            </a:solidFill>
            <a:ln w="76200"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500" b="1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學習正確的人際技巧</a:t>
              </a:r>
            </a:p>
          </p:txBody>
        </p:sp>
      </p:grpSp>
      <p:sp>
        <p:nvSpPr>
          <p:cNvPr id="23" name="矩形: 剪去對角角落 22">
            <a:extLst>
              <a:ext uri="{FF2B5EF4-FFF2-40B4-BE49-F238E27FC236}">
                <a16:creationId xmlns:a16="http://schemas.microsoft.com/office/drawing/2014/main" id="{2718741C-042F-46B2-A6EE-1400798B9FB0}"/>
              </a:ext>
            </a:extLst>
          </p:cNvPr>
          <p:cNvSpPr/>
          <p:nvPr/>
        </p:nvSpPr>
        <p:spPr>
          <a:xfrm>
            <a:off x="9355016" y="160435"/>
            <a:ext cx="2763297" cy="574529"/>
          </a:xfrm>
          <a:prstGeom prst="snip2DiagRect">
            <a:avLst/>
          </a:prstGeom>
          <a:solidFill>
            <a:srgbClr val="764BCD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範疇三：促進家長身心健康</a:t>
            </a:r>
          </a:p>
          <a:p>
            <a:pPr algn="ctr"/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「親子相尊重，溝通能達到」</a:t>
            </a:r>
          </a:p>
        </p:txBody>
      </p:sp>
    </p:spTree>
    <p:extLst>
      <p:ext uri="{BB962C8B-B14F-4D97-AF65-F5344CB8AC3E}">
        <p14:creationId xmlns:p14="http://schemas.microsoft.com/office/powerpoint/2010/main" val="2952208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A4B4DB37939C644A6FCA991CC932240" ma:contentTypeVersion="11" ma:contentTypeDescription="Create a new document." ma:contentTypeScope="" ma:versionID="e11276767c05e0332d6615c5221899f8">
  <xsd:schema xmlns:xsd="http://www.w3.org/2001/XMLSchema" xmlns:xs="http://www.w3.org/2001/XMLSchema" xmlns:p="http://schemas.microsoft.com/office/2006/metadata/properties" xmlns:ns3="f9fb96fa-f64b-403a-a159-b81d8dc8ecc5" targetNamespace="http://schemas.microsoft.com/office/2006/metadata/properties" ma:root="true" ma:fieldsID="27542d11a3e949fa4466db3003f0b8b6" ns3:_="">
    <xsd:import namespace="f9fb96fa-f64b-403a-a159-b81d8dc8ecc5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_activity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fb96fa-f64b-403a-a159-b81d8dc8ecc5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12" nillable="true" ma:displayName="_activity" ma:hidden="true" ma:internalName="_activity">
      <xsd:simpleType>
        <xsd:restriction base="dms:Note"/>
      </xsd:simpleType>
    </xsd:element>
    <xsd:element name="MediaServiceSystemTags" ma:index="13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18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9fb96fa-f64b-403a-a159-b81d8dc8ecc5" xsi:nil="true"/>
  </documentManagement>
</p:properties>
</file>

<file path=customXml/itemProps1.xml><?xml version="1.0" encoding="utf-8"?>
<ds:datastoreItem xmlns:ds="http://schemas.openxmlformats.org/officeDocument/2006/customXml" ds:itemID="{2A1C1298-14A1-4AC2-B897-D388D422EB3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5BCCB6C-FC9B-46AA-BB5E-1BC53ED0B823}">
  <ds:schemaRefs>
    <ds:schemaRef ds:uri="f9fb96fa-f64b-403a-a159-b81d8dc8ecc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05F0DFF-C640-439C-8FE7-28CCFF73A2C7}">
  <ds:schemaRefs>
    <ds:schemaRef ds:uri="http://purl.org/dc/elements/1.1/"/>
    <ds:schemaRef ds:uri="http://schemas.microsoft.com/office/2006/metadata/properties"/>
    <ds:schemaRef ds:uri="http://purl.org/dc/terms/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f9fb96fa-f64b-403a-a159-b81d8dc8ecc5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2348</TotalTime>
  <Words>7654</Words>
  <Application>Microsoft Office PowerPoint</Application>
  <PresentationFormat>Widescreen</PresentationFormat>
  <Paragraphs>648</Paragraphs>
  <Slides>53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2" baseType="lpstr">
      <vt:lpstr>Aptos</vt:lpstr>
      <vt:lpstr>Microsoft JhengHei</vt:lpstr>
      <vt:lpstr>Microsoft JhengHei</vt:lpstr>
      <vt:lpstr>微軟正黑體 Light</vt:lpstr>
      <vt:lpstr>Arial</vt:lpstr>
      <vt:lpstr>Calibri</vt:lpstr>
      <vt:lpstr>Calibri Light</vt:lpstr>
      <vt:lpstr>Times New Roman</vt:lpstr>
      <vt:lpstr>Office 佈景主題</vt:lpstr>
      <vt:lpstr>「親子相尊重，溝通能達到」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教育局</dc:title>
  <dc:creator>Christine Ma</dc:creator>
  <cp:lastModifiedBy>HSC&amp;PEd</cp:lastModifiedBy>
  <cp:revision>102</cp:revision>
  <cp:lastPrinted>2025-12-11T04:50:42Z</cp:lastPrinted>
  <dcterms:created xsi:type="dcterms:W3CDTF">2025-04-23T02:33:38Z</dcterms:created>
  <dcterms:modified xsi:type="dcterms:W3CDTF">2026-01-09T09:26:19Z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0x010100DA4B4DB37939C644A6FCA991CC932240</vt:lpwstr>
  </property>
</Properties>
</file>